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2" r:id="rId6"/>
    <p:sldId id="260" r:id="rId7"/>
    <p:sldId id="261" r:id="rId8"/>
    <p:sldId id="263"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339"/>
    <a:srgbClr val="ECE8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047" autoAdjust="0"/>
  </p:normalViewPr>
  <p:slideViewPr>
    <p:cSldViewPr snapToGrid="0">
      <p:cViewPr>
        <p:scale>
          <a:sx n="56" d="100"/>
          <a:sy n="56" d="100"/>
        </p:scale>
        <p:origin x="10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46E3B-C4CC-4925-A478-B16AF0945A1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433B6D9-48A3-449C-ACAB-9CD426715C38}">
      <dgm:prSet/>
      <dgm:spPr/>
      <dgm:t>
        <a:bodyPr/>
        <a:lstStyle/>
        <a:p>
          <a:r>
            <a:rPr lang="en-US" dirty="0"/>
            <a:t>Nikto </a:t>
          </a:r>
        </a:p>
      </dgm:t>
    </dgm:pt>
    <dgm:pt modelId="{3174A4DE-3FB7-43D4-86DE-1A7DFC20F5E7}" type="parTrans" cxnId="{36E8E92E-921E-4B10-820D-3E127EF8C3CF}">
      <dgm:prSet/>
      <dgm:spPr/>
      <dgm:t>
        <a:bodyPr/>
        <a:lstStyle/>
        <a:p>
          <a:endParaRPr lang="en-US"/>
        </a:p>
      </dgm:t>
    </dgm:pt>
    <dgm:pt modelId="{64DE8CEC-225F-403C-9DF4-C6480653B7F0}" type="sibTrans" cxnId="{36E8E92E-921E-4B10-820D-3E127EF8C3CF}">
      <dgm:prSet/>
      <dgm:spPr/>
      <dgm:t>
        <a:bodyPr/>
        <a:lstStyle/>
        <a:p>
          <a:endParaRPr lang="en-US"/>
        </a:p>
      </dgm:t>
    </dgm:pt>
    <dgm:pt modelId="{DDCCD9CF-4C68-4CC8-A33C-C66F66D7BF0F}">
      <dgm:prSet/>
      <dgm:spPr/>
      <dgm:t>
        <a:bodyPr/>
        <a:lstStyle/>
        <a:p>
          <a:r>
            <a:rPr lang="en-US"/>
            <a:t>ZAP</a:t>
          </a:r>
        </a:p>
      </dgm:t>
    </dgm:pt>
    <dgm:pt modelId="{0E09E557-A68E-4A5F-B8B7-1B2A1BD0033C}" type="parTrans" cxnId="{B711F0E8-7823-4136-B18D-1EA732584B26}">
      <dgm:prSet/>
      <dgm:spPr/>
      <dgm:t>
        <a:bodyPr/>
        <a:lstStyle/>
        <a:p>
          <a:endParaRPr lang="en-US"/>
        </a:p>
      </dgm:t>
    </dgm:pt>
    <dgm:pt modelId="{E976DD0F-BB59-47B9-B15B-5D48E7F72D41}" type="sibTrans" cxnId="{B711F0E8-7823-4136-B18D-1EA732584B26}">
      <dgm:prSet/>
      <dgm:spPr/>
      <dgm:t>
        <a:bodyPr/>
        <a:lstStyle/>
        <a:p>
          <a:endParaRPr lang="en-US"/>
        </a:p>
      </dgm:t>
    </dgm:pt>
    <dgm:pt modelId="{47971B05-399C-405B-AF8F-63F8E2B27EB1}">
      <dgm:prSet/>
      <dgm:spPr/>
      <dgm:t>
        <a:bodyPr/>
        <a:lstStyle/>
        <a:p>
          <a:r>
            <a:rPr lang="en-US"/>
            <a:t>Skipfish</a:t>
          </a:r>
        </a:p>
      </dgm:t>
    </dgm:pt>
    <dgm:pt modelId="{3D61743B-94FA-48A0-9709-BDAAD2A6BE67}" type="parTrans" cxnId="{AA4C2D67-7322-42FE-8EA1-6EE7AB6B08AC}">
      <dgm:prSet/>
      <dgm:spPr/>
      <dgm:t>
        <a:bodyPr/>
        <a:lstStyle/>
        <a:p>
          <a:endParaRPr lang="en-US"/>
        </a:p>
      </dgm:t>
    </dgm:pt>
    <dgm:pt modelId="{3A825542-E6CC-4B38-8C7E-9C5F7D22E184}" type="sibTrans" cxnId="{AA4C2D67-7322-42FE-8EA1-6EE7AB6B08AC}">
      <dgm:prSet/>
      <dgm:spPr/>
      <dgm:t>
        <a:bodyPr/>
        <a:lstStyle/>
        <a:p>
          <a:endParaRPr lang="en-US"/>
        </a:p>
      </dgm:t>
    </dgm:pt>
    <dgm:pt modelId="{264A14A9-0241-4A50-A7ED-9DA1751BEA24}" type="pres">
      <dgm:prSet presAssocID="{24946E3B-C4CC-4925-A478-B16AF0945A11}" presName="hierChild1" presStyleCnt="0">
        <dgm:presLayoutVars>
          <dgm:chPref val="1"/>
          <dgm:dir/>
          <dgm:animOne val="branch"/>
          <dgm:animLvl val="lvl"/>
          <dgm:resizeHandles/>
        </dgm:presLayoutVars>
      </dgm:prSet>
      <dgm:spPr/>
    </dgm:pt>
    <dgm:pt modelId="{04770040-E58A-4275-AA31-CED41D2AB891}" type="pres">
      <dgm:prSet presAssocID="{D433B6D9-48A3-449C-ACAB-9CD426715C38}" presName="hierRoot1" presStyleCnt="0"/>
      <dgm:spPr/>
    </dgm:pt>
    <dgm:pt modelId="{F3C573D2-B727-4C66-A850-F7521D3A396B}" type="pres">
      <dgm:prSet presAssocID="{D433B6D9-48A3-449C-ACAB-9CD426715C38}" presName="composite" presStyleCnt="0"/>
      <dgm:spPr/>
    </dgm:pt>
    <dgm:pt modelId="{69142C1E-51A0-457A-8B8A-5ADFF47D1EF2}" type="pres">
      <dgm:prSet presAssocID="{D433B6D9-48A3-449C-ACAB-9CD426715C38}" presName="background" presStyleLbl="node0" presStyleIdx="0" presStyleCnt="3"/>
      <dgm:spPr/>
    </dgm:pt>
    <dgm:pt modelId="{3C81F7AF-31BD-4956-A4A2-78BDE8DD0EF5}" type="pres">
      <dgm:prSet presAssocID="{D433B6D9-48A3-449C-ACAB-9CD426715C38}" presName="text" presStyleLbl="fgAcc0" presStyleIdx="0" presStyleCnt="3" custLinFactNeighborX="-129">
        <dgm:presLayoutVars>
          <dgm:chPref val="3"/>
        </dgm:presLayoutVars>
      </dgm:prSet>
      <dgm:spPr/>
    </dgm:pt>
    <dgm:pt modelId="{737A28D4-A72B-41F2-85E7-69F244295A6A}" type="pres">
      <dgm:prSet presAssocID="{D433B6D9-48A3-449C-ACAB-9CD426715C38}" presName="hierChild2" presStyleCnt="0"/>
      <dgm:spPr/>
    </dgm:pt>
    <dgm:pt modelId="{76F97A31-8AA4-4F9E-A608-76CEF3137A8C}" type="pres">
      <dgm:prSet presAssocID="{DDCCD9CF-4C68-4CC8-A33C-C66F66D7BF0F}" presName="hierRoot1" presStyleCnt="0"/>
      <dgm:spPr/>
    </dgm:pt>
    <dgm:pt modelId="{F3A7E712-CF23-470C-959B-167254B2380E}" type="pres">
      <dgm:prSet presAssocID="{DDCCD9CF-4C68-4CC8-A33C-C66F66D7BF0F}" presName="composite" presStyleCnt="0"/>
      <dgm:spPr/>
    </dgm:pt>
    <dgm:pt modelId="{4AB30817-0CEA-4517-B636-E5E171C12851}" type="pres">
      <dgm:prSet presAssocID="{DDCCD9CF-4C68-4CC8-A33C-C66F66D7BF0F}" presName="background" presStyleLbl="node0" presStyleIdx="1" presStyleCnt="3"/>
      <dgm:spPr/>
    </dgm:pt>
    <dgm:pt modelId="{A0B52646-0FAB-4A5B-97C0-35CA68EC4FD4}" type="pres">
      <dgm:prSet presAssocID="{DDCCD9CF-4C68-4CC8-A33C-C66F66D7BF0F}" presName="text" presStyleLbl="fgAcc0" presStyleIdx="1" presStyleCnt="3">
        <dgm:presLayoutVars>
          <dgm:chPref val="3"/>
        </dgm:presLayoutVars>
      </dgm:prSet>
      <dgm:spPr/>
    </dgm:pt>
    <dgm:pt modelId="{BDD4C9FB-0024-495E-AF3B-B02D10CB18C7}" type="pres">
      <dgm:prSet presAssocID="{DDCCD9CF-4C68-4CC8-A33C-C66F66D7BF0F}" presName="hierChild2" presStyleCnt="0"/>
      <dgm:spPr/>
    </dgm:pt>
    <dgm:pt modelId="{3F4A6BDA-6A03-4C2F-93F4-18EFCC90C2BE}" type="pres">
      <dgm:prSet presAssocID="{47971B05-399C-405B-AF8F-63F8E2B27EB1}" presName="hierRoot1" presStyleCnt="0"/>
      <dgm:spPr/>
    </dgm:pt>
    <dgm:pt modelId="{38AF38C8-3CA5-46AE-AC63-24DB6C64A98A}" type="pres">
      <dgm:prSet presAssocID="{47971B05-399C-405B-AF8F-63F8E2B27EB1}" presName="composite" presStyleCnt="0"/>
      <dgm:spPr/>
    </dgm:pt>
    <dgm:pt modelId="{E0695C4B-E8BD-43A9-9D5A-FEE8A09591C5}" type="pres">
      <dgm:prSet presAssocID="{47971B05-399C-405B-AF8F-63F8E2B27EB1}" presName="background" presStyleLbl="node0" presStyleIdx="2" presStyleCnt="3"/>
      <dgm:spPr/>
    </dgm:pt>
    <dgm:pt modelId="{05D68EA5-941F-4818-B37E-9D4FBC1AE7AF}" type="pres">
      <dgm:prSet presAssocID="{47971B05-399C-405B-AF8F-63F8E2B27EB1}" presName="text" presStyleLbl="fgAcc0" presStyleIdx="2" presStyleCnt="3">
        <dgm:presLayoutVars>
          <dgm:chPref val="3"/>
        </dgm:presLayoutVars>
      </dgm:prSet>
      <dgm:spPr/>
    </dgm:pt>
    <dgm:pt modelId="{91CE72DC-9039-410C-ADDA-B7799FAF4C23}" type="pres">
      <dgm:prSet presAssocID="{47971B05-399C-405B-AF8F-63F8E2B27EB1}" presName="hierChild2" presStyleCnt="0"/>
      <dgm:spPr/>
    </dgm:pt>
  </dgm:ptLst>
  <dgm:cxnLst>
    <dgm:cxn modelId="{36E8E92E-921E-4B10-820D-3E127EF8C3CF}" srcId="{24946E3B-C4CC-4925-A478-B16AF0945A11}" destId="{D433B6D9-48A3-449C-ACAB-9CD426715C38}" srcOrd="0" destOrd="0" parTransId="{3174A4DE-3FB7-43D4-86DE-1A7DFC20F5E7}" sibTransId="{64DE8CEC-225F-403C-9DF4-C6480653B7F0}"/>
    <dgm:cxn modelId="{AA4C2D67-7322-42FE-8EA1-6EE7AB6B08AC}" srcId="{24946E3B-C4CC-4925-A478-B16AF0945A11}" destId="{47971B05-399C-405B-AF8F-63F8E2B27EB1}" srcOrd="2" destOrd="0" parTransId="{3D61743B-94FA-48A0-9709-BDAAD2A6BE67}" sibTransId="{3A825542-E6CC-4B38-8C7E-9C5F7D22E184}"/>
    <dgm:cxn modelId="{2C88A873-1B21-421A-98EA-571A0FAD4BF1}" type="presOf" srcId="{47971B05-399C-405B-AF8F-63F8E2B27EB1}" destId="{05D68EA5-941F-4818-B37E-9D4FBC1AE7AF}" srcOrd="0" destOrd="0" presId="urn:microsoft.com/office/officeart/2005/8/layout/hierarchy1"/>
    <dgm:cxn modelId="{15215C95-7056-4792-B0ED-D5CFF52CA6A1}" type="presOf" srcId="{DDCCD9CF-4C68-4CC8-A33C-C66F66D7BF0F}" destId="{A0B52646-0FAB-4A5B-97C0-35CA68EC4FD4}" srcOrd="0" destOrd="0" presId="urn:microsoft.com/office/officeart/2005/8/layout/hierarchy1"/>
    <dgm:cxn modelId="{B406CDCA-1670-42DD-99BD-35AC4888BABE}" type="presOf" srcId="{24946E3B-C4CC-4925-A478-B16AF0945A11}" destId="{264A14A9-0241-4A50-A7ED-9DA1751BEA24}" srcOrd="0" destOrd="0" presId="urn:microsoft.com/office/officeart/2005/8/layout/hierarchy1"/>
    <dgm:cxn modelId="{B711F0E8-7823-4136-B18D-1EA732584B26}" srcId="{24946E3B-C4CC-4925-A478-B16AF0945A11}" destId="{DDCCD9CF-4C68-4CC8-A33C-C66F66D7BF0F}" srcOrd="1" destOrd="0" parTransId="{0E09E557-A68E-4A5F-B8B7-1B2A1BD0033C}" sibTransId="{E976DD0F-BB59-47B9-B15B-5D48E7F72D41}"/>
    <dgm:cxn modelId="{FC1C1EEC-9AA4-40A0-9CD1-BA9950BB9347}" type="presOf" srcId="{D433B6D9-48A3-449C-ACAB-9CD426715C38}" destId="{3C81F7AF-31BD-4956-A4A2-78BDE8DD0EF5}" srcOrd="0" destOrd="0" presId="urn:microsoft.com/office/officeart/2005/8/layout/hierarchy1"/>
    <dgm:cxn modelId="{3E40A7FE-44B4-4A23-A04A-45D1007FA9E2}" type="presParOf" srcId="{264A14A9-0241-4A50-A7ED-9DA1751BEA24}" destId="{04770040-E58A-4275-AA31-CED41D2AB891}" srcOrd="0" destOrd="0" presId="urn:microsoft.com/office/officeart/2005/8/layout/hierarchy1"/>
    <dgm:cxn modelId="{018DE4D7-87C7-4358-A973-608C301EA52C}" type="presParOf" srcId="{04770040-E58A-4275-AA31-CED41D2AB891}" destId="{F3C573D2-B727-4C66-A850-F7521D3A396B}" srcOrd="0" destOrd="0" presId="urn:microsoft.com/office/officeart/2005/8/layout/hierarchy1"/>
    <dgm:cxn modelId="{EA91F5C4-C885-44B9-94E1-C7B81D245670}" type="presParOf" srcId="{F3C573D2-B727-4C66-A850-F7521D3A396B}" destId="{69142C1E-51A0-457A-8B8A-5ADFF47D1EF2}" srcOrd="0" destOrd="0" presId="urn:microsoft.com/office/officeart/2005/8/layout/hierarchy1"/>
    <dgm:cxn modelId="{E77398C0-D503-4B62-873C-94D85437013E}" type="presParOf" srcId="{F3C573D2-B727-4C66-A850-F7521D3A396B}" destId="{3C81F7AF-31BD-4956-A4A2-78BDE8DD0EF5}" srcOrd="1" destOrd="0" presId="urn:microsoft.com/office/officeart/2005/8/layout/hierarchy1"/>
    <dgm:cxn modelId="{6FA8642B-0F06-43E6-9DA1-74E1A8DAE31D}" type="presParOf" srcId="{04770040-E58A-4275-AA31-CED41D2AB891}" destId="{737A28D4-A72B-41F2-85E7-69F244295A6A}" srcOrd="1" destOrd="0" presId="urn:microsoft.com/office/officeart/2005/8/layout/hierarchy1"/>
    <dgm:cxn modelId="{0BB37A08-A48C-48D1-9AC6-A1142C523793}" type="presParOf" srcId="{264A14A9-0241-4A50-A7ED-9DA1751BEA24}" destId="{76F97A31-8AA4-4F9E-A608-76CEF3137A8C}" srcOrd="1" destOrd="0" presId="urn:microsoft.com/office/officeart/2005/8/layout/hierarchy1"/>
    <dgm:cxn modelId="{858CEC77-295A-4C7C-AD10-4A42D824BBE9}" type="presParOf" srcId="{76F97A31-8AA4-4F9E-A608-76CEF3137A8C}" destId="{F3A7E712-CF23-470C-959B-167254B2380E}" srcOrd="0" destOrd="0" presId="urn:microsoft.com/office/officeart/2005/8/layout/hierarchy1"/>
    <dgm:cxn modelId="{8A2729C3-6085-487D-A7FD-15ACB633BB93}" type="presParOf" srcId="{F3A7E712-CF23-470C-959B-167254B2380E}" destId="{4AB30817-0CEA-4517-B636-E5E171C12851}" srcOrd="0" destOrd="0" presId="urn:microsoft.com/office/officeart/2005/8/layout/hierarchy1"/>
    <dgm:cxn modelId="{FD5C64A5-4FB3-4E08-AA6D-BC81C0237B5E}" type="presParOf" srcId="{F3A7E712-CF23-470C-959B-167254B2380E}" destId="{A0B52646-0FAB-4A5B-97C0-35CA68EC4FD4}" srcOrd="1" destOrd="0" presId="urn:microsoft.com/office/officeart/2005/8/layout/hierarchy1"/>
    <dgm:cxn modelId="{ADE9C4E3-0321-40BF-9245-3B7EC6E2AA32}" type="presParOf" srcId="{76F97A31-8AA4-4F9E-A608-76CEF3137A8C}" destId="{BDD4C9FB-0024-495E-AF3B-B02D10CB18C7}" srcOrd="1" destOrd="0" presId="urn:microsoft.com/office/officeart/2005/8/layout/hierarchy1"/>
    <dgm:cxn modelId="{B49F1996-B1C0-40C2-8222-25AB2CFCA2A1}" type="presParOf" srcId="{264A14A9-0241-4A50-A7ED-9DA1751BEA24}" destId="{3F4A6BDA-6A03-4C2F-93F4-18EFCC90C2BE}" srcOrd="2" destOrd="0" presId="urn:microsoft.com/office/officeart/2005/8/layout/hierarchy1"/>
    <dgm:cxn modelId="{D07D3D16-932C-4D96-9CD5-0E20BE8A7974}" type="presParOf" srcId="{3F4A6BDA-6A03-4C2F-93F4-18EFCC90C2BE}" destId="{38AF38C8-3CA5-46AE-AC63-24DB6C64A98A}" srcOrd="0" destOrd="0" presId="urn:microsoft.com/office/officeart/2005/8/layout/hierarchy1"/>
    <dgm:cxn modelId="{7FB894E8-DCB3-41CE-92B5-C5DD765267AD}" type="presParOf" srcId="{38AF38C8-3CA5-46AE-AC63-24DB6C64A98A}" destId="{E0695C4B-E8BD-43A9-9D5A-FEE8A09591C5}" srcOrd="0" destOrd="0" presId="urn:microsoft.com/office/officeart/2005/8/layout/hierarchy1"/>
    <dgm:cxn modelId="{FDB70CB3-2B7E-4971-97D7-9BC04DA5D829}" type="presParOf" srcId="{38AF38C8-3CA5-46AE-AC63-24DB6C64A98A}" destId="{05D68EA5-941F-4818-B37E-9D4FBC1AE7AF}" srcOrd="1" destOrd="0" presId="urn:microsoft.com/office/officeart/2005/8/layout/hierarchy1"/>
    <dgm:cxn modelId="{9260401A-BDBC-48A4-A341-2E92A596F644}" type="presParOf" srcId="{3F4A6BDA-6A03-4C2F-93F4-18EFCC90C2BE}" destId="{91CE72DC-9039-410C-ADDA-B7799FAF4C2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946E3B-C4CC-4925-A478-B16AF0945A1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433B6D9-48A3-449C-ACAB-9CD426715C38}">
      <dgm:prSet/>
      <dgm:spPr/>
      <dgm:t>
        <a:bodyPr/>
        <a:lstStyle/>
        <a:p>
          <a:r>
            <a:rPr lang="en-US" dirty="0"/>
            <a:t>Nikto </a:t>
          </a:r>
        </a:p>
      </dgm:t>
    </dgm:pt>
    <dgm:pt modelId="{3174A4DE-3FB7-43D4-86DE-1A7DFC20F5E7}" type="parTrans" cxnId="{36E8E92E-921E-4B10-820D-3E127EF8C3CF}">
      <dgm:prSet/>
      <dgm:spPr/>
      <dgm:t>
        <a:bodyPr/>
        <a:lstStyle/>
        <a:p>
          <a:endParaRPr lang="en-US"/>
        </a:p>
      </dgm:t>
    </dgm:pt>
    <dgm:pt modelId="{64DE8CEC-225F-403C-9DF4-C6480653B7F0}" type="sibTrans" cxnId="{36E8E92E-921E-4B10-820D-3E127EF8C3CF}">
      <dgm:prSet/>
      <dgm:spPr/>
      <dgm:t>
        <a:bodyPr/>
        <a:lstStyle/>
        <a:p>
          <a:endParaRPr lang="en-US"/>
        </a:p>
      </dgm:t>
    </dgm:pt>
    <dgm:pt modelId="{DDCCD9CF-4C68-4CC8-A33C-C66F66D7BF0F}">
      <dgm:prSet/>
      <dgm:spPr/>
      <dgm:t>
        <a:bodyPr/>
        <a:lstStyle/>
        <a:p>
          <a:r>
            <a:rPr lang="en-US" dirty="0"/>
            <a:t>ZAP</a:t>
          </a:r>
        </a:p>
      </dgm:t>
    </dgm:pt>
    <dgm:pt modelId="{0E09E557-A68E-4A5F-B8B7-1B2A1BD0033C}" type="parTrans" cxnId="{B711F0E8-7823-4136-B18D-1EA732584B26}">
      <dgm:prSet/>
      <dgm:spPr/>
      <dgm:t>
        <a:bodyPr/>
        <a:lstStyle/>
        <a:p>
          <a:endParaRPr lang="en-US"/>
        </a:p>
      </dgm:t>
    </dgm:pt>
    <dgm:pt modelId="{E976DD0F-BB59-47B9-B15B-5D48E7F72D41}" type="sibTrans" cxnId="{B711F0E8-7823-4136-B18D-1EA732584B26}">
      <dgm:prSet/>
      <dgm:spPr/>
      <dgm:t>
        <a:bodyPr/>
        <a:lstStyle/>
        <a:p>
          <a:endParaRPr lang="en-US"/>
        </a:p>
      </dgm:t>
    </dgm:pt>
    <dgm:pt modelId="{47971B05-399C-405B-AF8F-63F8E2B27EB1}">
      <dgm:prSet/>
      <dgm:spPr/>
      <dgm:t>
        <a:bodyPr/>
        <a:lstStyle/>
        <a:p>
          <a:r>
            <a:rPr lang="en-US"/>
            <a:t>Skipfish</a:t>
          </a:r>
        </a:p>
      </dgm:t>
    </dgm:pt>
    <dgm:pt modelId="{3D61743B-94FA-48A0-9709-BDAAD2A6BE67}" type="parTrans" cxnId="{AA4C2D67-7322-42FE-8EA1-6EE7AB6B08AC}">
      <dgm:prSet/>
      <dgm:spPr/>
      <dgm:t>
        <a:bodyPr/>
        <a:lstStyle/>
        <a:p>
          <a:endParaRPr lang="en-US"/>
        </a:p>
      </dgm:t>
    </dgm:pt>
    <dgm:pt modelId="{3A825542-E6CC-4B38-8C7E-9C5F7D22E184}" type="sibTrans" cxnId="{AA4C2D67-7322-42FE-8EA1-6EE7AB6B08AC}">
      <dgm:prSet/>
      <dgm:spPr/>
      <dgm:t>
        <a:bodyPr/>
        <a:lstStyle/>
        <a:p>
          <a:endParaRPr lang="en-US"/>
        </a:p>
      </dgm:t>
    </dgm:pt>
    <dgm:pt modelId="{264A14A9-0241-4A50-A7ED-9DA1751BEA24}" type="pres">
      <dgm:prSet presAssocID="{24946E3B-C4CC-4925-A478-B16AF0945A11}" presName="hierChild1" presStyleCnt="0">
        <dgm:presLayoutVars>
          <dgm:chPref val="1"/>
          <dgm:dir/>
          <dgm:animOne val="branch"/>
          <dgm:animLvl val="lvl"/>
          <dgm:resizeHandles/>
        </dgm:presLayoutVars>
      </dgm:prSet>
      <dgm:spPr/>
    </dgm:pt>
    <dgm:pt modelId="{04770040-E58A-4275-AA31-CED41D2AB891}" type="pres">
      <dgm:prSet presAssocID="{D433B6D9-48A3-449C-ACAB-9CD426715C38}" presName="hierRoot1" presStyleCnt="0"/>
      <dgm:spPr/>
    </dgm:pt>
    <dgm:pt modelId="{F3C573D2-B727-4C66-A850-F7521D3A396B}" type="pres">
      <dgm:prSet presAssocID="{D433B6D9-48A3-449C-ACAB-9CD426715C38}" presName="composite" presStyleCnt="0"/>
      <dgm:spPr/>
    </dgm:pt>
    <dgm:pt modelId="{69142C1E-51A0-457A-8B8A-5ADFF47D1EF2}" type="pres">
      <dgm:prSet presAssocID="{D433B6D9-48A3-449C-ACAB-9CD426715C38}" presName="background" presStyleLbl="node0" presStyleIdx="0" presStyleCnt="3"/>
      <dgm:spPr/>
    </dgm:pt>
    <dgm:pt modelId="{3C81F7AF-31BD-4956-A4A2-78BDE8DD0EF5}" type="pres">
      <dgm:prSet presAssocID="{D433B6D9-48A3-449C-ACAB-9CD426715C38}" presName="text" presStyleLbl="fgAcc0" presStyleIdx="0" presStyleCnt="3" custLinFactNeighborX="-129">
        <dgm:presLayoutVars>
          <dgm:chPref val="3"/>
        </dgm:presLayoutVars>
      </dgm:prSet>
      <dgm:spPr/>
    </dgm:pt>
    <dgm:pt modelId="{737A28D4-A72B-41F2-85E7-69F244295A6A}" type="pres">
      <dgm:prSet presAssocID="{D433B6D9-48A3-449C-ACAB-9CD426715C38}" presName="hierChild2" presStyleCnt="0"/>
      <dgm:spPr/>
    </dgm:pt>
    <dgm:pt modelId="{76F97A31-8AA4-4F9E-A608-76CEF3137A8C}" type="pres">
      <dgm:prSet presAssocID="{DDCCD9CF-4C68-4CC8-A33C-C66F66D7BF0F}" presName="hierRoot1" presStyleCnt="0"/>
      <dgm:spPr/>
    </dgm:pt>
    <dgm:pt modelId="{F3A7E712-CF23-470C-959B-167254B2380E}" type="pres">
      <dgm:prSet presAssocID="{DDCCD9CF-4C68-4CC8-A33C-C66F66D7BF0F}" presName="composite" presStyleCnt="0"/>
      <dgm:spPr/>
    </dgm:pt>
    <dgm:pt modelId="{4AB30817-0CEA-4517-B636-E5E171C12851}" type="pres">
      <dgm:prSet presAssocID="{DDCCD9CF-4C68-4CC8-A33C-C66F66D7BF0F}" presName="background" presStyleLbl="node0" presStyleIdx="1" presStyleCnt="3"/>
      <dgm:spPr/>
    </dgm:pt>
    <dgm:pt modelId="{A0B52646-0FAB-4A5B-97C0-35CA68EC4FD4}" type="pres">
      <dgm:prSet presAssocID="{DDCCD9CF-4C68-4CC8-A33C-C66F66D7BF0F}" presName="text" presStyleLbl="fgAcc0" presStyleIdx="1" presStyleCnt="3">
        <dgm:presLayoutVars>
          <dgm:chPref val="3"/>
        </dgm:presLayoutVars>
      </dgm:prSet>
      <dgm:spPr/>
    </dgm:pt>
    <dgm:pt modelId="{BDD4C9FB-0024-495E-AF3B-B02D10CB18C7}" type="pres">
      <dgm:prSet presAssocID="{DDCCD9CF-4C68-4CC8-A33C-C66F66D7BF0F}" presName="hierChild2" presStyleCnt="0"/>
      <dgm:spPr/>
    </dgm:pt>
    <dgm:pt modelId="{3F4A6BDA-6A03-4C2F-93F4-18EFCC90C2BE}" type="pres">
      <dgm:prSet presAssocID="{47971B05-399C-405B-AF8F-63F8E2B27EB1}" presName="hierRoot1" presStyleCnt="0"/>
      <dgm:spPr/>
    </dgm:pt>
    <dgm:pt modelId="{38AF38C8-3CA5-46AE-AC63-24DB6C64A98A}" type="pres">
      <dgm:prSet presAssocID="{47971B05-399C-405B-AF8F-63F8E2B27EB1}" presName="composite" presStyleCnt="0"/>
      <dgm:spPr/>
    </dgm:pt>
    <dgm:pt modelId="{E0695C4B-E8BD-43A9-9D5A-FEE8A09591C5}" type="pres">
      <dgm:prSet presAssocID="{47971B05-399C-405B-AF8F-63F8E2B27EB1}" presName="background" presStyleLbl="node0" presStyleIdx="2" presStyleCnt="3"/>
      <dgm:spPr/>
    </dgm:pt>
    <dgm:pt modelId="{05D68EA5-941F-4818-B37E-9D4FBC1AE7AF}" type="pres">
      <dgm:prSet presAssocID="{47971B05-399C-405B-AF8F-63F8E2B27EB1}" presName="text" presStyleLbl="fgAcc0" presStyleIdx="2" presStyleCnt="3">
        <dgm:presLayoutVars>
          <dgm:chPref val="3"/>
        </dgm:presLayoutVars>
      </dgm:prSet>
      <dgm:spPr/>
    </dgm:pt>
    <dgm:pt modelId="{91CE72DC-9039-410C-ADDA-B7799FAF4C23}" type="pres">
      <dgm:prSet presAssocID="{47971B05-399C-405B-AF8F-63F8E2B27EB1}" presName="hierChild2" presStyleCnt="0"/>
      <dgm:spPr/>
    </dgm:pt>
  </dgm:ptLst>
  <dgm:cxnLst>
    <dgm:cxn modelId="{36E8E92E-921E-4B10-820D-3E127EF8C3CF}" srcId="{24946E3B-C4CC-4925-A478-B16AF0945A11}" destId="{D433B6D9-48A3-449C-ACAB-9CD426715C38}" srcOrd="0" destOrd="0" parTransId="{3174A4DE-3FB7-43D4-86DE-1A7DFC20F5E7}" sibTransId="{64DE8CEC-225F-403C-9DF4-C6480653B7F0}"/>
    <dgm:cxn modelId="{AA4C2D67-7322-42FE-8EA1-6EE7AB6B08AC}" srcId="{24946E3B-C4CC-4925-A478-B16AF0945A11}" destId="{47971B05-399C-405B-AF8F-63F8E2B27EB1}" srcOrd="2" destOrd="0" parTransId="{3D61743B-94FA-48A0-9709-BDAAD2A6BE67}" sibTransId="{3A825542-E6CC-4B38-8C7E-9C5F7D22E184}"/>
    <dgm:cxn modelId="{2C88A873-1B21-421A-98EA-571A0FAD4BF1}" type="presOf" srcId="{47971B05-399C-405B-AF8F-63F8E2B27EB1}" destId="{05D68EA5-941F-4818-B37E-9D4FBC1AE7AF}" srcOrd="0" destOrd="0" presId="urn:microsoft.com/office/officeart/2005/8/layout/hierarchy1"/>
    <dgm:cxn modelId="{15215C95-7056-4792-B0ED-D5CFF52CA6A1}" type="presOf" srcId="{DDCCD9CF-4C68-4CC8-A33C-C66F66D7BF0F}" destId="{A0B52646-0FAB-4A5B-97C0-35CA68EC4FD4}" srcOrd="0" destOrd="0" presId="urn:microsoft.com/office/officeart/2005/8/layout/hierarchy1"/>
    <dgm:cxn modelId="{B406CDCA-1670-42DD-99BD-35AC4888BABE}" type="presOf" srcId="{24946E3B-C4CC-4925-A478-B16AF0945A11}" destId="{264A14A9-0241-4A50-A7ED-9DA1751BEA24}" srcOrd="0" destOrd="0" presId="urn:microsoft.com/office/officeart/2005/8/layout/hierarchy1"/>
    <dgm:cxn modelId="{B711F0E8-7823-4136-B18D-1EA732584B26}" srcId="{24946E3B-C4CC-4925-A478-B16AF0945A11}" destId="{DDCCD9CF-4C68-4CC8-A33C-C66F66D7BF0F}" srcOrd="1" destOrd="0" parTransId="{0E09E557-A68E-4A5F-B8B7-1B2A1BD0033C}" sibTransId="{E976DD0F-BB59-47B9-B15B-5D48E7F72D41}"/>
    <dgm:cxn modelId="{FC1C1EEC-9AA4-40A0-9CD1-BA9950BB9347}" type="presOf" srcId="{D433B6D9-48A3-449C-ACAB-9CD426715C38}" destId="{3C81F7AF-31BD-4956-A4A2-78BDE8DD0EF5}" srcOrd="0" destOrd="0" presId="urn:microsoft.com/office/officeart/2005/8/layout/hierarchy1"/>
    <dgm:cxn modelId="{3E40A7FE-44B4-4A23-A04A-45D1007FA9E2}" type="presParOf" srcId="{264A14A9-0241-4A50-A7ED-9DA1751BEA24}" destId="{04770040-E58A-4275-AA31-CED41D2AB891}" srcOrd="0" destOrd="0" presId="urn:microsoft.com/office/officeart/2005/8/layout/hierarchy1"/>
    <dgm:cxn modelId="{018DE4D7-87C7-4358-A973-608C301EA52C}" type="presParOf" srcId="{04770040-E58A-4275-AA31-CED41D2AB891}" destId="{F3C573D2-B727-4C66-A850-F7521D3A396B}" srcOrd="0" destOrd="0" presId="urn:microsoft.com/office/officeart/2005/8/layout/hierarchy1"/>
    <dgm:cxn modelId="{EA91F5C4-C885-44B9-94E1-C7B81D245670}" type="presParOf" srcId="{F3C573D2-B727-4C66-A850-F7521D3A396B}" destId="{69142C1E-51A0-457A-8B8A-5ADFF47D1EF2}" srcOrd="0" destOrd="0" presId="urn:microsoft.com/office/officeart/2005/8/layout/hierarchy1"/>
    <dgm:cxn modelId="{E77398C0-D503-4B62-873C-94D85437013E}" type="presParOf" srcId="{F3C573D2-B727-4C66-A850-F7521D3A396B}" destId="{3C81F7AF-31BD-4956-A4A2-78BDE8DD0EF5}" srcOrd="1" destOrd="0" presId="urn:microsoft.com/office/officeart/2005/8/layout/hierarchy1"/>
    <dgm:cxn modelId="{6FA8642B-0F06-43E6-9DA1-74E1A8DAE31D}" type="presParOf" srcId="{04770040-E58A-4275-AA31-CED41D2AB891}" destId="{737A28D4-A72B-41F2-85E7-69F244295A6A}" srcOrd="1" destOrd="0" presId="urn:microsoft.com/office/officeart/2005/8/layout/hierarchy1"/>
    <dgm:cxn modelId="{0BB37A08-A48C-48D1-9AC6-A1142C523793}" type="presParOf" srcId="{264A14A9-0241-4A50-A7ED-9DA1751BEA24}" destId="{76F97A31-8AA4-4F9E-A608-76CEF3137A8C}" srcOrd="1" destOrd="0" presId="urn:microsoft.com/office/officeart/2005/8/layout/hierarchy1"/>
    <dgm:cxn modelId="{858CEC77-295A-4C7C-AD10-4A42D824BBE9}" type="presParOf" srcId="{76F97A31-8AA4-4F9E-A608-76CEF3137A8C}" destId="{F3A7E712-CF23-470C-959B-167254B2380E}" srcOrd="0" destOrd="0" presId="urn:microsoft.com/office/officeart/2005/8/layout/hierarchy1"/>
    <dgm:cxn modelId="{8A2729C3-6085-487D-A7FD-15ACB633BB93}" type="presParOf" srcId="{F3A7E712-CF23-470C-959B-167254B2380E}" destId="{4AB30817-0CEA-4517-B636-E5E171C12851}" srcOrd="0" destOrd="0" presId="urn:microsoft.com/office/officeart/2005/8/layout/hierarchy1"/>
    <dgm:cxn modelId="{FD5C64A5-4FB3-4E08-AA6D-BC81C0237B5E}" type="presParOf" srcId="{F3A7E712-CF23-470C-959B-167254B2380E}" destId="{A0B52646-0FAB-4A5B-97C0-35CA68EC4FD4}" srcOrd="1" destOrd="0" presId="urn:microsoft.com/office/officeart/2005/8/layout/hierarchy1"/>
    <dgm:cxn modelId="{ADE9C4E3-0321-40BF-9245-3B7EC6E2AA32}" type="presParOf" srcId="{76F97A31-8AA4-4F9E-A608-76CEF3137A8C}" destId="{BDD4C9FB-0024-495E-AF3B-B02D10CB18C7}" srcOrd="1" destOrd="0" presId="urn:microsoft.com/office/officeart/2005/8/layout/hierarchy1"/>
    <dgm:cxn modelId="{B49F1996-B1C0-40C2-8222-25AB2CFCA2A1}" type="presParOf" srcId="{264A14A9-0241-4A50-A7ED-9DA1751BEA24}" destId="{3F4A6BDA-6A03-4C2F-93F4-18EFCC90C2BE}" srcOrd="2" destOrd="0" presId="urn:microsoft.com/office/officeart/2005/8/layout/hierarchy1"/>
    <dgm:cxn modelId="{D07D3D16-932C-4D96-9CD5-0E20BE8A7974}" type="presParOf" srcId="{3F4A6BDA-6A03-4C2F-93F4-18EFCC90C2BE}" destId="{38AF38C8-3CA5-46AE-AC63-24DB6C64A98A}" srcOrd="0" destOrd="0" presId="urn:microsoft.com/office/officeart/2005/8/layout/hierarchy1"/>
    <dgm:cxn modelId="{7FB894E8-DCB3-41CE-92B5-C5DD765267AD}" type="presParOf" srcId="{38AF38C8-3CA5-46AE-AC63-24DB6C64A98A}" destId="{E0695C4B-E8BD-43A9-9D5A-FEE8A09591C5}" srcOrd="0" destOrd="0" presId="urn:microsoft.com/office/officeart/2005/8/layout/hierarchy1"/>
    <dgm:cxn modelId="{FDB70CB3-2B7E-4971-97D7-9BC04DA5D829}" type="presParOf" srcId="{38AF38C8-3CA5-46AE-AC63-24DB6C64A98A}" destId="{05D68EA5-941F-4818-B37E-9D4FBC1AE7AF}" srcOrd="1" destOrd="0" presId="urn:microsoft.com/office/officeart/2005/8/layout/hierarchy1"/>
    <dgm:cxn modelId="{9260401A-BDBC-48A4-A341-2E92A596F644}" type="presParOf" srcId="{3F4A6BDA-6A03-4C2F-93F4-18EFCC90C2BE}" destId="{91CE72DC-9039-410C-ADDA-B7799FAF4C23}"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AD2036-98DF-4025-9A96-9B958EC77236}" type="doc">
      <dgm:prSet loTypeId="urn:microsoft.com/office/officeart/2005/8/layout/hList1" loCatId="list" qsTypeId="urn:microsoft.com/office/officeart/2005/8/quickstyle/simple1" qsCatId="simple" csTypeId="urn:microsoft.com/office/officeart/2005/8/colors/accent1_4" csCatId="accent1" phldr="1"/>
      <dgm:spPr/>
      <dgm:t>
        <a:bodyPr/>
        <a:lstStyle/>
        <a:p>
          <a:endParaRPr lang="en-US"/>
        </a:p>
      </dgm:t>
    </dgm:pt>
    <dgm:pt modelId="{0E13BC2E-66DF-4075-B803-4371D3D794E9}">
      <dgm:prSet/>
      <dgm:spPr/>
      <dgm:t>
        <a:bodyPr/>
        <a:lstStyle/>
        <a:p>
          <a:r>
            <a:rPr lang="en-US" b="1" dirty="0"/>
            <a:t>Hash Disclosure</a:t>
          </a:r>
        </a:p>
      </dgm:t>
    </dgm:pt>
    <dgm:pt modelId="{898694F7-18F2-4C24-AC32-B0C8D991D239}" type="parTrans" cxnId="{9E9F1B75-C4AE-456C-A4C3-1FE48CAA3404}">
      <dgm:prSet/>
      <dgm:spPr/>
      <dgm:t>
        <a:bodyPr/>
        <a:lstStyle/>
        <a:p>
          <a:endParaRPr lang="en-US"/>
        </a:p>
      </dgm:t>
    </dgm:pt>
    <dgm:pt modelId="{AA477DB4-7766-4B39-AF04-08FD098678C0}" type="sibTrans" cxnId="{9E9F1B75-C4AE-456C-A4C3-1FE48CAA3404}">
      <dgm:prSet/>
      <dgm:spPr/>
      <dgm:t>
        <a:bodyPr/>
        <a:lstStyle/>
        <a:p>
          <a:endParaRPr lang="en-US"/>
        </a:p>
      </dgm:t>
    </dgm:pt>
    <dgm:pt modelId="{FB08CFA8-A0D3-42AE-9A35-C3CED3F91BAF}">
      <dgm:prSet/>
      <dgm:spPr/>
      <dgm:t>
        <a:bodyPr/>
        <a:lstStyle/>
        <a:p>
          <a:r>
            <a:rPr lang="en-US" dirty="0"/>
            <a:t>Hash disclosure refers to the possibility that an encrypted version of a password is publicly available on your website</a:t>
          </a:r>
        </a:p>
      </dgm:t>
    </dgm:pt>
    <dgm:pt modelId="{144089B1-0B65-4864-8C0C-AAE8CC78CB4F}" type="parTrans" cxnId="{09741953-A1B8-40AC-8DD2-A272F5B89DA6}">
      <dgm:prSet/>
      <dgm:spPr/>
      <dgm:t>
        <a:bodyPr/>
        <a:lstStyle/>
        <a:p>
          <a:endParaRPr lang="en-US"/>
        </a:p>
      </dgm:t>
    </dgm:pt>
    <dgm:pt modelId="{D618F4A5-182F-4205-9A2A-FF63361B4875}" type="sibTrans" cxnId="{09741953-A1B8-40AC-8DD2-A272F5B89DA6}">
      <dgm:prSet/>
      <dgm:spPr/>
      <dgm:t>
        <a:bodyPr/>
        <a:lstStyle/>
        <a:p>
          <a:endParaRPr lang="en-US"/>
        </a:p>
      </dgm:t>
    </dgm:pt>
    <dgm:pt modelId="{0A168252-AA73-44D2-A97D-923D66C82E2E}">
      <dgm:prSet/>
      <dgm:spPr/>
      <dgm:t>
        <a:bodyPr/>
        <a:lstStyle/>
        <a:p>
          <a:r>
            <a:rPr lang="en-US" b="0" i="0" baseline="0" dirty="0"/>
            <a:t>T</a:t>
          </a:r>
          <a:r>
            <a:rPr lang="en-US" dirty="0"/>
            <a:t>his vulnerability was left during the architectural and design process</a:t>
          </a:r>
        </a:p>
      </dgm:t>
    </dgm:pt>
    <dgm:pt modelId="{D49CC3D8-5671-41D2-B1F8-72CA14935476}" type="parTrans" cxnId="{33E30F5F-CF76-46E6-9003-92F264B763AD}">
      <dgm:prSet/>
      <dgm:spPr/>
      <dgm:t>
        <a:bodyPr/>
        <a:lstStyle/>
        <a:p>
          <a:endParaRPr lang="en-US"/>
        </a:p>
      </dgm:t>
    </dgm:pt>
    <dgm:pt modelId="{0F0979DA-DCD1-4CAF-8C58-A8D532DBBEA0}" type="sibTrans" cxnId="{33E30F5F-CF76-46E6-9003-92F264B763AD}">
      <dgm:prSet/>
      <dgm:spPr/>
      <dgm:t>
        <a:bodyPr/>
        <a:lstStyle/>
        <a:p>
          <a:endParaRPr lang="en-US"/>
        </a:p>
      </dgm:t>
    </dgm:pt>
    <dgm:pt modelId="{C08800EC-8A3C-44EA-985F-065253E0C5D5}">
      <dgm:prSet/>
      <dgm:spPr/>
      <dgm:t>
        <a:bodyPr/>
        <a:lstStyle/>
        <a:p>
          <a:r>
            <a:rPr lang="en-US" b="1" dirty="0"/>
            <a:t>PII Disclosure</a:t>
          </a:r>
        </a:p>
      </dgm:t>
    </dgm:pt>
    <dgm:pt modelId="{94DB557E-E07A-4143-B462-624F95F2376D}" type="parTrans" cxnId="{EF973825-7411-4039-89BF-49A99C19CF00}">
      <dgm:prSet/>
      <dgm:spPr/>
      <dgm:t>
        <a:bodyPr/>
        <a:lstStyle/>
        <a:p>
          <a:endParaRPr lang="en-US"/>
        </a:p>
      </dgm:t>
    </dgm:pt>
    <dgm:pt modelId="{E805AA73-7F81-4AFC-8DBD-5DB6202EF110}" type="sibTrans" cxnId="{EF973825-7411-4039-89BF-49A99C19CF00}">
      <dgm:prSet/>
      <dgm:spPr/>
      <dgm:t>
        <a:bodyPr/>
        <a:lstStyle/>
        <a:p>
          <a:endParaRPr lang="en-US"/>
        </a:p>
      </dgm:t>
    </dgm:pt>
    <dgm:pt modelId="{39F6403E-A165-439E-81B0-214087FBC772}">
      <dgm:prSet/>
      <dgm:spPr/>
      <dgm:t>
        <a:bodyPr/>
        <a:lstStyle/>
        <a:p>
          <a:r>
            <a:rPr lang="en-US"/>
            <a:t>Another vulnerability discovered in the report as a result of failing to establish a security plan during the architecture and design phase</a:t>
          </a:r>
        </a:p>
      </dgm:t>
    </dgm:pt>
    <dgm:pt modelId="{F5D60875-BEC3-4123-BDC1-A021BA7B7EEF}" type="parTrans" cxnId="{A5098D53-258B-47DA-B997-395AB7C898AC}">
      <dgm:prSet/>
      <dgm:spPr/>
      <dgm:t>
        <a:bodyPr/>
        <a:lstStyle/>
        <a:p>
          <a:endParaRPr lang="en-US"/>
        </a:p>
      </dgm:t>
    </dgm:pt>
    <dgm:pt modelId="{82D5DAFD-F714-48BD-BA4D-DA4A476460E5}" type="sibTrans" cxnId="{A5098D53-258B-47DA-B997-395AB7C898AC}">
      <dgm:prSet/>
      <dgm:spPr/>
      <dgm:t>
        <a:bodyPr/>
        <a:lstStyle/>
        <a:p>
          <a:endParaRPr lang="en-US"/>
        </a:p>
      </dgm:t>
    </dgm:pt>
    <dgm:pt modelId="{B320E64B-4311-4B60-9A46-30605DFAA0A9}">
      <dgm:prSet/>
      <dgm:spPr/>
      <dgm:t>
        <a:bodyPr/>
        <a:lstStyle/>
        <a:p>
          <a:r>
            <a:rPr lang="en-US" dirty="0"/>
            <a:t>Most of these findings came from the HR benefits and HR retiree sites</a:t>
          </a:r>
        </a:p>
      </dgm:t>
    </dgm:pt>
    <dgm:pt modelId="{FD9E7735-6D14-416C-BC82-6B4F51C07AFC}" type="parTrans" cxnId="{E0EB96E0-DF50-4F88-A2FC-DF25701F0267}">
      <dgm:prSet/>
      <dgm:spPr/>
      <dgm:t>
        <a:bodyPr/>
        <a:lstStyle/>
        <a:p>
          <a:endParaRPr lang="en-US"/>
        </a:p>
      </dgm:t>
    </dgm:pt>
    <dgm:pt modelId="{E99AFD7D-D76D-4B20-95D3-E21893F91D88}" type="sibTrans" cxnId="{E0EB96E0-DF50-4F88-A2FC-DF25701F0267}">
      <dgm:prSet/>
      <dgm:spPr/>
      <dgm:t>
        <a:bodyPr/>
        <a:lstStyle/>
        <a:p>
          <a:endParaRPr lang="en-US"/>
        </a:p>
      </dgm:t>
    </dgm:pt>
    <dgm:pt modelId="{3D202A9F-85F5-457E-8BD2-E638AE82C055}">
      <dgm:prSet/>
      <dgm:spPr/>
      <dgm:t>
        <a:bodyPr/>
        <a:lstStyle/>
        <a:p>
          <a:r>
            <a:rPr lang="en-US" dirty="0"/>
            <a:t>Another major PII vulnerability uncovered on the HR site was a credit card vulnerability, with the credit type being Master Card</a:t>
          </a:r>
        </a:p>
      </dgm:t>
    </dgm:pt>
    <dgm:pt modelId="{E57ECF10-17C5-4E30-844C-65BC3A7F997A}" type="parTrans" cxnId="{AF9C25D7-4D07-4B06-B4B6-BC41EF9A1BB8}">
      <dgm:prSet/>
      <dgm:spPr/>
      <dgm:t>
        <a:bodyPr/>
        <a:lstStyle/>
        <a:p>
          <a:endParaRPr lang="en-US"/>
        </a:p>
      </dgm:t>
    </dgm:pt>
    <dgm:pt modelId="{9A422EB3-350A-4D07-95BE-2E4183CAC98D}" type="sibTrans" cxnId="{AF9C25D7-4D07-4B06-B4B6-BC41EF9A1BB8}">
      <dgm:prSet/>
      <dgm:spPr/>
      <dgm:t>
        <a:bodyPr/>
        <a:lstStyle/>
        <a:p>
          <a:endParaRPr lang="en-US"/>
        </a:p>
      </dgm:t>
    </dgm:pt>
    <dgm:pt modelId="{2A4DA5A0-0C1B-439F-B218-3F5D69815C9E}">
      <dgm:prSet/>
      <dgm:spPr/>
      <dgm:t>
        <a:bodyPr/>
        <a:lstStyle/>
        <a:p>
          <a:r>
            <a:rPr lang="en-US" b="1" dirty="0" err="1"/>
            <a:t>Viewstate</a:t>
          </a:r>
          <a:r>
            <a:rPr lang="en-US" b="1" dirty="0"/>
            <a:t> without MAC Signature</a:t>
          </a:r>
        </a:p>
      </dgm:t>
    </dgm:pt>
    <dgm:pt modelId="{17612DD6-50A3-45CC-8E4A-16FB751EB0D4}" type="parTrans" cxnId="{EB495EC7-12D3-48EC-A895-DF5EC6D18DCA}">
      <dgm:prSet/>
      <dgm:spPr/>
      <dgm:t>
        <a:bodyPr/>
        <a:lstStyle/>
        <a:p>
          <a:endParaRPr lang="en-US"/>
        </a:p>
      </dgm:t>
    </dgm:pt>
    <dgm:pt modelId="{7A0A6866-70FD-4B04-BE24-9CDEEDAF661E}" type="sibTrans" cxnId="{EB495EC7-12D3-48EC-A895-DF5EC6D18DCA}">
      <dgm:prSet/>
      <dgm:spPr/>
      <dgm:t>
        <a:bodyPr/>
        <a:lstStyle/>
        <a:p>
          <a:endParaRPr lang="en-US"/>
        </a:p>
      </dgm:t>
    </dgm:pt>
    <dgm:pt modelId="{D3613714-CC5E-44FE-928C-46164DF6B445}">
      <dgm:prSet/>
      <dgm:spPr/>
      <dgm:t>
        <a:bodyPr/>
        <a:lstStyle/>
        <a:p>
          <a:r>
            <a:rPr lang="en-US" dirty="0"/>
            <a:t>This vulnerability was discovered on a number of different websites, including CCI, HR, Financial Aid, and Graduate Programs, to mention a few</a:t>
          </a:r>
        </a:p>
      </dgm:t>
    </dgm:pt>
    <dgm:pt modelId="{AA9D07B0-FC86-460E-BF79-D7756987A08C}" type="parTrans" cxnId="{471DF317-2580-452B-8D49-CBF77D5D51AE}">
      <dgm:prSet/>
      <dgm:spPr/>
      <dgm:t>
        <a:bodyPr/>
        <a:lstStyle/>
        <a:p>
          <a:endParaRPr lang="en-US"/>
        </a:p>
      </dgm:t>
    </dgm:pt>
    <dgm:pt modelId="{21F81115-D194-4EFF-B37F-C91A437F369D}" type="sibTrans" cxnId="{471DF317-2580-452B-8D49-CBF77D5D51AE}">
      <dgm:prSet/>
      <dgm:spPr/>
      <dgm:t>
        <a:bodyPr/>
        <a:lstStyle/>
        <a:p>
          <a:endParaRPr lang="en-US"/>
        </a:p>
      </dgm:t>
    </dgm:pt>
    <dgm:pt modelId="{7E43F688-F97C-432A-B188-F8AA5EAA998B}">
      <dgm:prSet/>
      <dgm:spPr/>
      <dgm:t>
        <a:bodyPr/>
        <a:lstStyle/>
        <a:p>
          <a:r>
            <a:rPr lang="en-US" dirty="0"/>
            <a:t>There were 5365 instances of this vulnerability</a:t>
          </a:r>
        </a:p>
      </dgm:t>
    </dgm:pt>
    <dgm:pt modelId="{5518B9F2-9618-41ED-B268-FD4FD8F8C242}" type="parTrans" cxnId="{0345CD60-84B9-4BAE-B9F0-C7FF9F8889D0}">
      <dgm:prSet/>
      <dgm:spPr/>
      <dgm:t>
        <a:bodyPr/>
        <a:lstStyle/>
        <a:p>
          <a:endParaRPr lang="en-US"/>
        </a:p>
      </dgm:t>
    </dgm:pt>
    <dgm:pt modelId="{08DFBD7D-DC32-4B77-85FD-421570845BCF}" type="sibTrans" cxnId="{0345CD60-84B9-4BAE-B9F0-C7FF9F8889D0}">
      <dgm:prSet/>
      <dgm:spPr/>
      <dgm:t>
        <a:bodyPr/>
        <a:lstStyle/>
        <a:p>
          <a:endParaRPr lang="en-US"/>
        </a:p>
      </dgm:t>
    </dgm:pt>
    <dgm:pt modelId="{703960D3-10EB-415E-A296-737E8C49542D}">
      <dgm:prSet/>
      <dgm:spPr/>
      <dgm:t>
        <a:bodyPr/>
        <a:lstStyle/>
        <a:p>
          <a:pPr>
            <a:buNone/>
          </a:pPr>
          <a:r>
            <a:rPr lang="en-US" b="1" dirty="0"/>
            <a:t>Solution:</a:t>
          </a:r>
        </a:p>
      </dgm:t>
    </dgm:pt>
    <dgm:pt modelId="{29BCC0C0-E99B-44F0-8DFB-3B3EE40641D8}" type="parTrans" cxnId="{2944EDC3-01DD-4D3F-ACFE-98EB8535CA38}">
      <dgm:prSet/>
      <dgm:spPr/>
      <dgm:t>
        <a:bodyPr/>
        <a:lstStyle/>
        <a:p>
          <a:endParaRPr lang="en-US"/>
        </a:p>
      </dgm:t>
    </dgm:pt>
    <dgm:pt modelId="{883A4801-4A22-463E-943B-E8D006FDF52D}" type="sibTrans" cxnId="{2944EDC3-01DD-4D3F-ACFE-98EB8535CA38}">
      <dgm:prSet/>
      <dgm:spPr/>
      <dgm:t>
        <a:bodyPr/>
        <a:lstStyle/>
        <a:p>
          <a:endParaRPr lang="en-US"/>
        </a:p>
      </dgm:t>
    </dgm:pt>
    <dgm:pt modelId="{483EDF8E-6484-43F7-8858-972E121F6B0F}">
      <dgm:prSet/>
      <dgm:spPr/>
      <dgm:t>
        <a:bodyPr/>
        <a:lstStyle/>
        <a:p>
          <a:endParaRPr lang="en-US" dirty="0"/>
        </a:p>
      </dgm:t>
    </dgm:pt>
    <dgm:pt modelId="{5ABC8274-9695-4365-AAB7-3C120ECF73DD}" type="parTrans" cxnId="{4000E281-44D2-4923-A304-16D319C00A8A}">
      <dgm:prSet/>
      <dgm:spPr/>
      <dgm:t>
        <a:bodyPr/>
        <a:lstStyle/>
        <a:p>
          <a:endParaRPr lang="en-US"/>
        </a:p>
      </dgm:t>
    </dgm:pt>
    <dgm:pt modelId="{79DFE90D-01A7-47B7-A13D-5985788511C9}" type="sibTrans" cxnId="{4000E281-44D2-4923-A304-16D319C00A8A}">
      <dgm:prSet/>
      <dgm:spPr/>
      <dgm:t>
        <a:bodyPr/>
        <a:lstStyle/>
        <a:p>
          <a:endParaRPr lang="en-US"/>
        </a:p>
      </dgm:t>
    </dgm:pt>
    <dgm:pt modelId="{3AE7C619-DFCD-4A76-AC0C-6F410BA26439}">
      <dgm:prSet/>
      <dgm:spPr/>
      <dgm:t>
        <a:bodyPr/>
        <a:lstStyle/>
        <a:p>
          <a:r>
            <a:rPr lang="en-US" dirty="0"/>
            <a:t>Ensure that hashes that are used to protect credentials or other resources are not leaked by the web server or database. There is typically no requirement for password hashes to be accessible to the web browser</a:t>
          </a:r>
        </a:p>
      </dgm:t>
    </dgm:pt>
    <dgm:pt modelId="{C2138130-0AEC-40A2-A825-29BF79B5D4CA}" type="parTrans" cxnId="{B90ED7A0-BC55-438F-B0B5-7CFB3850E295}">
      <dgm:prSet/>
      <dgm:spPr/>
      <dgm:t>
        <a:bodyPr/>
        <a:lstStyle/>
        <a:p>
          <a:endParaRPr lang="en-US"/>
        </a:p>
      </dgm:t>
    </dgm:pt>
    <dgm:pt modelId="{678BF090-C4F3-4770-9CB4-5EFE39395D63}" type="sibTrans" cxnId="{B90ED7A0-BC55-438F-B0B5-7CFB3850E295}">
      <dgm:prSet/>
      <dgm:spPr/>
      <dgm:t>
        <a:bodyPr/>
        <a:lstStyle/>
        <a:p>
          <a:endParaRPr lang="en-US"/>
        </a:p>
      </dgm:t>
    </dgm:pt>
    <dgm:pt modelId="{FC17F5E7-12A3-42FE-8458-14AB674380D9}">
      <dgm:prSet/>
      <dgm:spPr/>
      <dgm:t>
        <a:bodyPr/>
        <a:lstStyle/>
        <a:p>
          <a:pPr>
            <a:buNone/>
          </a:pPr>
          <a:r>
            <a:rPr lang="en-US" b="1" dirty="0"/>
            <a:t>Solution:</a:t>
          </a:r>
        </a:p>
      </dgm:t>
    </dgm:pt>
    <dgm:pt modelId="{201556E8-F658-49AE-B575-F4F62AF9D91F}" type="parTrans" cxnId="{CC067753-C1EE-4282-8E38-16C1F17433FA}">
      <dgm:prSet/>
      <dgm:spPr/>
      <dgm:t>
        <a:bodyPr/>
        <a:lstStyle/>
        <a:p>
          <a:endParaRPr lang="en-US"/>
        </a:p>
      </dgm:t>
    </dgm:pt>
    <dgm:pt modelId="{451D795D-9354-4CEC-93BC-90D92D8E8F25}" type="sibTrans" cxnId="{CC067753-C1EE-4282-8E38-16C1F17433FA}">
      <dgm:prSet/>
      <dgm:spPr/>
      <dgm:t>
        <a:bodyPr/>
        <a:lstStyle/>
        <a:p>
          <a:endParaRPr lang="en-US"/>
        </a:p>
      </dgm:t>
    </dgm:pt>
    <dgm:pt modelId="{AFC6B176-6385-42D9-86D1-370858978AE0}">
      <dgm:prSet/>
      <dgm:spPr/>
      <dgm:t>
        <a:bodyPr/>
        <a:lstStyle/>
        <a:p>
          <a:r>
            <a:rPr lang="en-US" dirty="0"/>
            <a:t>Ensure that the security plan is has been established successfully</a:t>
          </a:r>
        </a:p>
      </dgm:t>
    </dgm:pt>
    <dgm:pt modelId="{CEC087BA-7CB1-4F82-8D79-27A82F7AA568}" type="parTrans" cxnId="{6B66B8EF-ED52-4673-8A9B-D095C2DD30C3}">
      <dgm:prSet/>
      <dgm:spPr/>
      <dgm:t>
        <a:bodyPr/>
        <a:lstStyle/>
        <a:p>
          <a:endParaRPr lang="en-US"/>
        </a:p>
      </dgm:t>
    </dgm:pt>
    <dgm:pt modelId="{04485BE0-697A-45D1-9524-E08AAD0C18CE}" type="sibTrans" cxnId="{6B66B8EF-ED52-4673-8A9B-D095C2DD30C3}">
      <dgm:prSet/>
      <dgm:spPr/>
      <dgm:t>
        <a:bodyPr/>
        <a:lstStyle/>
        <a:p>
          <a:endParaRPr lang="en-US"/>
        </a:p>
      </dgm:t>
    </dgm:pt>
    <dgm:pt modelId="{85C3B265-2F10-46D2-9585-03242EE7DBA1}">
      <dgm:prSet/>
      <dgm:spPr/>
      <dgm:t>
        <a:bodyPr/>
        <a:lstStyle/>
        <a:p>
          <a:r>
            <a:rPr lang="en-US" dirty="0"/>
            <a:t>Ensure the MAC is set for all pages on this website</a:t>
          </a:r>
        </a:p>
      </dgm:t>
    </dgm:pt>
    <dgm:pt modelId="{BF5A9515-7C58-4977-8577-C310D427940B}" type="parTrans" cxnId="{6BE9E6AF-B6E7-451D-AF2D-ACC854FDCF8A}">
      <dgm:prSet/>
      <dgm:spPr/>
      <dgm:t>
        <a:bodyPr/>
        <a:lstStyle/>
        <a:p>
          <a:endParaRPr lang="en-US"/>
        </a:p>
      </dgm:t>
    </dgm:pt>
    <dgm:pt modelId="{15EE5788-BF69-4C82-9EA1-8D54F8E4321E}" type="sibTrans" cxnId="{6BE9E6AF-B6E7-451D-AF2D-ACC854FDCF8A}">
      <dgm:prSet/>
      <dgm:spPr/>
      <dgm:t>
        <a:bodyPr/>
        <a:lstStyle/>
        <a:p>
          <a:endParaRPr lang="en-US"/>
        </a:p>
      </dgm:t>
    </dgm:pt>
    <dgm:pt modelId="{D8A9262E-F12E-4BFD-A8BF-616E788A798C}">
      <dgm:prSet/>
      <dgm:spPr/>
      <dgm:t>
        <a:bodyPr/>
        <a:lstStyle/>
        <a:p>
          <a:pPr>
            <a:buNone/>
          </a:pPr>
          <a:r>
            <a:rPr lang="en-US" b="1" dirty="0"/>
            <a:t>Solution:</a:t>
          </a:r>
        </a:p>
      </dgm:t>
    </dgm:pt>
    <dgm:pt modelId="{75577FC4-1955-4190-BC95-3B74BA9FADC6}" type="parTrans" cxnId="{ADF4E43F-F6A0-4C16-ADDB-FCDFCF04DFE6}">
      <dgm:prSet/>
      <dgm:spPr/>
      <dgm:t>
        <a:bodyPr/>
        <a:lstStyle/>
        <a:p>
          <a:endParaRPr lang="en-US"/>
        </a:p>
      </dgm:t>
    </dgm:pt>
    <dgm:pt modelId="{A2DD3ED6-3C59-428E-A8BF-6FDEA4692B9A}" type="sibTrans" cxnId="{ADF4E43F-F6A0-4C16-ADDB-FCDFCF04DFE6}">
      <dgm:prSet/>
      <dgm:spPr/>
      <dgm:t>
        <a:bodyPr/>
        <a:lstStyle/>
        <a:p>
          <a:endParaRPr lang="en-US"/>
        </a:p>
      </dgm:t>
    </dgm:pt>
    <dgm:pt modelId="{C3C8C86F-1304-41A9-94CC-6D7AE7F3E243}" type="pres">
      <dgm:prSet presAssocID="{97AD2036-98DF-4025-9A96-9B958EC77236}" presName="Name0" presStyleCnt="0">
        <dgm:presLayoutVars>
          <dgm:dir/>
          <dgm:animLvl val="lvl"/>
          <dgm:resizeHandles val="exact"/>
        </dgm:presLayoutVars>
      </dgm:prSet>
      <dgm:spPr/>
    </dgm:pt>
    <dgm:pt modelId="{5FD012E1-4478-460A-9FC4-6CB3BE04E640}" type="pres">
      <dgm:prSet presAssocID="{0E13BC2E-66DF-4075-B803-4371D3D794E9}" presName="composite" presStyleCnt="0"/>
      <dgm:spPr/>
    </dgm:pt>
    <dgm:pt modelId="{126FC062-C904-4BF9-9F27-13B15C4118E3}" type="pres">
      <dgm:prSet presAssocID="{0E13BC2E-66DF-4075-B803-4371D3D794E9}" presName="parTx" presStyleLbl="alignNode1" presStyleIdx="0" presStyleCnt="3">
        <dgm:presLayoutVars>
          <dgm:chMax val="0"/>
          <dgm:chPref val="0"/>
          <dgm:bulletEnabled val="1"/>
        </dgm:presLayoutVars>
      </dgm:prSet>
      <dgm:spPr/>
    </dgm:pt>
    <dgm:pt modelId="{6797C6E4-521C-46AE-B3D7-6F20ADD289F5}" type="pres">
      <dgm:prSet presAssocID="{0E13BC2E-66DF-4075-B803-4371D3D794E9}" presName="desTx" presStyleLbl="alignAccFollowNode1" presStyleIdx="0" presStyleCnt="3">
        <dgm:presLayoutVars>
          <dgm:bulletEnabled val="1"/>
        </dgm:presLayoutVars>
      </dgm:prSet>
      <dgm:spPr/>
    </dgm:pt>
    <dgm:pt modelId="{D9918E5A-18AD-44C6-97D9-07E364AFE376}" type="pres">
      <dgm:prSet presAssocID="{AA477DB4-7766-4B39-AF04-08FD098678C0}" presName="space" presStyleCnt="0"/>
      <dgm:spPr/>
    </dgm:pt>
    <dgm:pt modelId="{DF7A2E6B-4FAB-4E9D-AC1F-E0F25160B035}" type="pres">
      <dgm:prSet presAssocID="{C08800EC-8A3C-44EA-985F-065253E0C5D5}" presName="composite" presStyleCnt="0"/>
      <dgm:spPr/>
    </dgm:pt>
    <dgm:pt modelId="{601EDE73-1252-4516-9FD7-AF492FF32B90}" type="pres">
      <dgm:prSet presAssocID="{C08800EC-8A3C-44EA-985F-065253E0C5D5}" presName="parTx" presStyleLbl="alignNode1" presStyleIdx="1" presStyleCnt="3">
        <dgm:presLayoutVars>
          <dgm:chMax val="0"/>
          <dgm:chPref val="0"/>
          <dgm:bulletEnabled val="1"/>
        </dgm:presLayoutVars>
      </dgm:prSet>
      <dgm:spPr/>
    </dgm:pt>
    <dgm:pt modelId="{3D1EF8C9-DDD5-48D9-8466-47DF959CE29B}" type="pres">
      <dgm:prSet presAssocID="{C08800EC-8A3C-44EA-985F-065253E0C5D5}" presName="desTx" presStyleLbl="alignAccFollowNode1" presStyleIdx="1" presStyleCnt="3">
        <dgm:presLayoutVars>
          <dgm:bulletEnabled val="1"/>
        </dgm:presLayoutVars>
      </dgm:prSet>
      <dgm:spPr/>
    </dgm:pt>
    <dgm:pt modelId="{B0E30333-E90E-4C21-B9BA-953A0450A27C}" type="pres">
      <dgm:prSet presAssocID="{E805AA73-7F81-4AFC-8DBD-5DB6202EF110}" presName="space" presStyleCnt="0"/>
      <dgm:spPr/>
    </dgm:pt>
    <dgm:pt modelId="{F9B08C55-EC53-4BC7-8A3A-2876DC84D3EE}" type="pres">
      <dgm:prSet presAssocID="{2A4DA5A0-0C1B-439F-B218-3F5D69815C9E}" presName="composite" presStyleCnt="0"/>
      <dgm:spPr/>
    </dgm:pt>
    <dgm:pt modelId="{700EB8E7-66EB-4754-999D-53E43149B3DC}" type="pres">
      <dgm:prSet presAssocID="{2A4DA5A0-0C1B-439F-B218-3F5D69815C9E}" presName="parTx" presStyleLbl="alignNode1" presStyleIdx="2" presStyleCnt="3">
        <dgm:presLayoutVars>
          <dgm:chMax val="0"/>
          <dgm:chPref val="0"/>
          <dgm:bulletEnabled val="1"/>
        </dgm:presLayoutVars>
      </dgm:prSet>
      <dgm:spPr/>
    </dgm:pt>
    <dgm:pt modelId="{CDC1984F-AA2B-4F5F-8C3D-294A231D2D17}" type="pres">
      <dgm:prSet presAssocID="{2A4DA5A0-0C1B-439F-B218-3F5D69815C9E}" presName="desTx" presStyleLbl="alignAccFollowNode1" presStyleIdx="2" presStyleCnt="3" custLinFactNeighborX="103" custLinFactNeighborY="-1178">
        <dgm:presLayoutVars>
          <dgm:bulletEnabled val="1"/>
        </dgm:presLayoutVars>
      </dgm:prSet>
      <dgm:spPr/>
    </dgm:pt>
  </dgm:ptLst>
  <dgm:cxnLst>
    <dgm:cxn modelId="{4DEC0A0E-200F-43E5-8A40-32E92D616AA0}" type="presOf" srcId="{483EDF8E-6484-43F7-8858-972E121F6B0F}" destId="{6797C6E4-521C-46AE-B3D7-6F20ADD289F5}" srcOrd="0" destOrd="4" presId="urn:microsoft.com/office/officeart/2005/8/layout/hList1"/>
    <dgm:cxn modelId="{471DF317-2580-452B-8D49-CBF77D5D51AE}" srcId="{2A4DA5A0-0C1B-439F-B218-3F5D69815C9E}" destId="{D3613714-CC5E-44FE-928C-46164DF6B445}" srcOrd="0" destOrd="0" parTransId="{AA9D07B0-FC86-460E-BF79-D7756987A08C}" sibTransId="{21F81115-D194-4EFF-B37F-C91A437F369D}"/>
    <dgm:cxn modelId="{43CE931B-AE6C-4A59-8649-2492587C8A45}" type="presOf" srcId="{97AD2036-98DF-4025-9A96-9B958EC77236}" destId="{C3C8C86F-1304-41A9-94CC-6D7AE7F3E243}" srcOrd="0" destOrd="0" presId="urn:microsoft.com/office/officeart/2005/8/layout/hList1"/>
    <dgm:cxn modelId="{EF973825-7411-4039-89BF-49A99C19CF00}" srcId="{97AD2036-98DF-4025-9A96-9B958EC77236}" destId="{C08800EC-8A3C-44EA-985F-065253E0C5D5}" srcOrd="1" destOrd="0" parTransId="{94DB557E-E07A-4143-B462-624F95F2376D}" sibTransId="{E805AA73-7F81-4AFC-8DBD-5DB6202EF110}"/>
    <dgm:cxn modelId="{5B65B52B-2432-42BB-A698-181351194993}" type="presOf" srcId="{D8A9262E-F12E-4BFD-A8BF-616E788A798C}" destId="{CDC1984F-AA2B-4F5F-8C3D-294A231D2D17}" srcOrd="0" destOrd="2" presId="urn:microsoft.com/office/officeart/2005/8/layout/hList1"/>
    <dgm:cxn modelId="{ADF4E43F-F6A0-4C16-ADDB-FCDFCF04DFE6}" srcId="{2A4DA5A0-0C1B-439F-B218-3F5D69815C9E}" destId="{D8A9262E-F12E-4BFD-A8BF-616E788A798C}" srcOrd="2" destOrd="0" parTransId="{75577FC4-1955-4190-BC95-3B74BA9FADC6}" sibTransId="{A2DD3ED6-3C59-428E-A8BF-6FDEA4692B9A}"/>
    <dgm:cxn modelId="{33E30F5F-CF76-46E6-9003-92F264B763AD}" srcId="{0E13BC2E-66DF-4075-B803-4371D3D794E9}" destId="{0A168252-AA73-44D2-A97D-923D66C82E2E}" srcOrd="1" destOrd="0" parTransId="{D49CC3D8-5671-41D2-B1F8-72CA14935476}" sibTransId="{0F0979DA-DCD1-4CAF-8C58-A8D532DBBEA0}"/>
    <dgm:cxn modelId="{0345CD60-84B9-4BAE-B9F0-C7FF9F8889D0}" srcId="{2A4DA5A0-0C1B-439F-B218-3F5D69815C9E}" destId="{7E43F688-F97C-432A-B188-F8AA5EAA998B}" srcOrd="1" destOrd="0" parTransId="{5518B9F2-9618-41ED-B268-FD4FD8F8C242}" sibTransId="{08DFBD7D-DC32-4B77-85FD-421570845BCF}"/>
    <dgm:cxn modelId="{09741953-A1B8-40AC-8DD2-A272F5B89DA6}" srcId="{0E13BC2E-66DF-4075-B803-4371D3D794E9}" destId="{FB08CFA8-A0D3-42AE-9A35-C3CED3F91BAF}" srcOrd="0" destOrd="0" parTransId="{144089B1-0B65-4864-8C0C-AAE8CC78CB4F}" sibTransId="{D618F4A5-182F-4205-9A2A-FF63361B4875}"/>
    <dgm:cxn modelId="{CC067753-C1EE-4282-8E38-16C1F17433FA}" srcId="{C08800EC-8A3C-44EA-985F-065253E0C5D5}" destId="{FC17F5E7-12A3-42FE-8458-14AB674380D9}" srcOrd="3" destOrd="0" parTransId="{201556E8-F658-49AE-B575-F4F62AF9D91F}" sibTransId="{451D795D-9354-4CEC-93BC-90D92D8E8F25}"/>
    <dgm:cxn modelId="{A5098D53-258B-47DA-B997-395AB7C898AC}" srcId="{C08800EC-8A3C-44EA-985F-065253E0C5D5}" destId="{39F6403E-A165-439E-81B0-214087FBC772}" srcOrd="0" destOrd="0" parTransId="{F5D60875-BEC3-4123-BDC1-A021BA7B7EEF}" sibTransId="{82D5DAFD-F714-48BD-BA4D-DA4A476460E5}"/>
    <dgm:cxn modelId="{9E9F1B75-C4AE-456C-A4C3-1FE48CAA3404}" srcId="{97AD2036-98DF-4025-9A96-9B958EC77236}" destId="{0E13BC2E-66DF-4075-B803-4371D3D794E9}" srcOrd="0" destOrd="0" parTransId="{898694F7-18F2-4C24-AC32-B0C8D991D239}" sibTransId="{AA477DB4-7766-4B39-AF04-08FD098678C0}"/>
    <dgm:cxn modelId="{EDA2DA79-E12B-4D16-9210-961B04FEF018}" type="presOf" srcId="{B320E64B-4311-4B60-9A46-30605DFAA0A9}" destId="{3D1EF8C9-DDD5-48D9-8466-47DF959CE29B}" srcOrd="0" destOrd="1" presId="urn:microsoft.com/office/officeart/2005/8/layout/hList1"/>
    <dgm:cxn modelId="{D5FE997D-138C-4785-9506-BC41C0F6E99A}" type="presOf" srcId="{AFC6B176-6385-42D9-86D1-370858978AE0}" destId="{3D1EF8C9-DDD5-48D9-8466-47DF959CE29B}" srcOrd="0" destOrd="4" presId="urn:microsoft.com/office/officeart/2005/8/layout/hList1"/>
    <dgm:cxn modelId="{A4D5D37F-36C8-461C-9A16-5790CAB45C44}" type="presOf" srcId="{3D202A9F-85F5-457E-8BD2-E638AE82C055}" destId="{3D1EF8C9-DDD5-48D9-8466-47DF959CE29B}" srcOrd="0" destOrd="2" presId="urn:microsoft.com/office/officeart/2005/8/layout/hList1"/>
    <dgm:cxn modelId="{4000E281-44D2-4923-A304-16D319C00A8A}" srcId="{0E13BC2E-66DF-4075-B803-4371D3D794E9}" destId="{483EDF8E-6484-43F7-8858-972E121F6B0F}" srcOrd="4" destOrd="0" parTransId="{5ABC8274-9695-4365-AAB7-3C120ECF73DD}" sibTransId="{79DFE90D-01A7-47B7-A13D-5985788511C9}"/>
    <dgm:cxn modelId="{6A78398E-9B37-493B-9693-3A0493B4D546}" type="presOf" srcId="{D3613714-CC5E-44FE-928C-46164DF6B445}" destId="{CDC1984F-AA2B-4F5F-8C3D-294A231D2D17}" srcOrd="0" destOrd="0" presId="urn:microsoft.com/office/officeart/2005/8/layout/hList1"/>
    <dgm:cxn modelId="{F7858590-1121-457B-B71F-DFAC92AD2476}" type="presOf" srcId="{85C3B265-2F10-46D2-9585-03242EE7DBA1}" destId="{CDC1984F-AA2B-4F5F-8C3D-294A231D2D17}" srcOrd="0" destOrd="3" presId="urn:microsoft.com/office/officeart/2005/8/layout/hList1"/>
    <dgm:cxn modelId="{50AA6293-98FA-4D10-A97B-076C7C68820D}" type="presOf" srcId="{703960D3-10EB-415E-A296-737E8C49542D}" destId="{6797C6E4-521C-46AE-B3D7-6F20ADD289F5}" srcOrd="0" destOrd="2" presId="urn:microsoft.com/office/officeart/2005/8/layout/hList1"/>
    <dgm:cxn modelId="{F13E6495-CE58-4F4B-81B7-67D7D99B9D25}" type="presOf" srcId="{0A168252-AA73-44D2-A97D-923D66C82E2E}" destId="{6797C6E4-521C-46AE-B3D7-6F20ADD289F5}" srcOrd="0" destOrd="1" presId="urn:microsoft.com/office/officeart/2005/8/layout/hList1"/>
    <dgm:cxn modelId="{52FC1998-D13D-466B-8C1A-CA8CF072C1A0}" type="presOf" srcId="{7E43F688-F97C-432A-B188-F8AA5EAA998B}" destId="{CDC1984F-AA2B-4F5F-8C3D-294A231D2D17}" srcOrd="0" destOrd="1" presId="urn:microsoft.com/office/officeart/2005/8/layout/hList1"/>
    <dgm:cxn modelId="{716CA79E-182B-4383-BB14-248535135337}" type="presOf" srcId="{FB08CFA8-A0D3-42AE-9A35-C3CED3F91BAF}" destId="{6797C6E4-521C-46AE-B3D7-6F20ADD289F5}" srcOrd="0" destOrd="0" presId="urn:microsoft.com/office/officeart/2005/8/layout/hList1"/>
    <dgm:cxn modelId="{B90ED7A0-BC55-438F-B0B5-7CFB3850E295}" srcId="{0E13BC2E-66DF-4075-B803-4371D3D794E9}" destId="{3AE7C619-DFCD-4A76-AC0C-6F410BA26439}" srcOrd="3" destOrd="0" parTransId="{C2138130-0AEC-40A2-A825-29BF79B5D4CA}" sibTransId="{678BF090-C4F3-4770-9CB4-5EFE39395D63}"/>
    <dgm:cxn modelId="{B15A48A3-DA4A-42B8-8D4F-7B33ACD83763}" type="presOf" srcId="{0E13BC2E-66DF-4075-B803-4371D3D794E9}" destId="{126FC062-C904-4BF9-9F27-13B15C4118E3}" srcOrd="0" destOrd="0" presId="urn:microsoft.com/office/officeart/2005/8/layout/hList1"/>
    <dgm:cxn modelId="{91F77BA7-E18A-48E9-ADCE-69136C176A74}" type="presOf" srcId="{39F6403E-A165-439E-81B0-214087FBC772}" destId="{3D1EF8C9-DDD5-48D9-8466-47DF959CE29B}" srcOrd="0" destOrd="0" presId="urn:microsoft.com/office/officeart/2005/8/layout/hList1"/>
    <dgm:cxn modelId="{6BE9E6AF-B6E7-451D-AF2D-ACC854FDCF8A}" srcId="{2A4DA5A0-0C1B-439F-B218-3F5D69815C9E}" destId="{85C3B265-2F10-46D2-9585-03242EE7DBA1}" srcOrd="3" destOrd="0" parTransId="{BF5A9515-7C58-4977-8577-C310D427940B}" sibTransId="{15EE5788-BF69-4C82-9EA1-8D54F8E4321E}"/>
    <dgm:cxn modelId="{2944EDC3-01DD-4D3F-ACFE-98EB8535CA38}" srcId="{0E13BC2E-66DF-4075-B803-4371D3D794E9}" destId="{703960D3-10EB-415E-A296-737E8C49542D}" srcOrd="2" destOrd="0" parTransId="{29BCC0C0-E99B-44F0-8DFB-3B3EE40641D8}" sibTransId="{883A4801-4A22-463E-943B-E8D006FDF52D}"/>
    <dgm:cxn modelId="{EB495EC7-12D3-48EC-A895-DF5EC6D18DCA}" srcId="{97AD2036-98DF-4025-9A96-9B958EC77236}" destId="{2A4DA5A0-0C1B-439F-B218-3F5D69815C9E}" srcOrd="2" destOrd="0" parTransId="{17612DD6-50A3-45CC-8E4A-16FB751EB0D4}" sibTransId="{7A0A6866-70FD-4B04-BE24-9CDEEDAF661E}"/>
    <dgm:cxn modelId="{AF9C25D7-4D07-4B06-B4B6-BC41EF9A1BB8}" srcId="{C08800EC-8A3C-44EA-985F-065253E0C5D5}" destId="{3D202A9F-85F5-457E-8BD2-E638AE82C055}" srcOrd="2" destOrd="0" parTransId="{E57ECF10-17C5-4E30-844C-65BC3A7F997A}" sibTransId="{9A422EB3-350A-4D07-95BE-2E4183CAC98D}"/>
    <dgm:cxn modelId="{E0EB96E0-DF50-4F88-A2FC-DF25701F0267}" srcId="{C08800EC-8A3C-44EA-985F-065253E0C5D5}" destId="{B320E64B-4311-4B60-9A46-30605DFAA0A9}" srcOrd="1" destOrd="0" parTransId="{FD9E7735-6D14-416C-BC82-6B4F51C07AFC}" sibTransId="{E99AFD7D-D76D-4B20-95D3-E21893F91D88}"/>
    <dgm:cxn modelId="{33805BE2-A1C6-4A0C-AA09-5BC250868A0E}" type="presOf" srcId="{C08800EC-8A3C-44EA-985F-065253E0C5D5}" destId="{601EDE73-1252-4516-9FD7-AF492FF32B90}" srcOrd="0" destOrd="0" presId="urn:microsoft.com/office/officeart/2005/8/layout/hList1"/>
    <dgm:cxn modelId="{6B66B8EF-ED52-4673-8A9B-D095C2DD30C3}" srcId="{C08800EC-8A3C-44EA-985F-065253E0C5D5}" destId="{AFC6B176-6385-42D9-86D1-370858978AE0}" srcOrd="4" destOrd="0" parTransId="{CEC087BA-7CB1-4F82-8D79-27A82F7AA568}" sibTransId="{04485BE0-697A-45D1-9524-E08AAD0C18CE}"/>
    <dgm:cxn modelId="{3AF6FEF4-6DF1-45AC-8F1A-831E41DE4A20}" type="presOf" srcId="{FC17F5E7-12A3-42FE-8458-14AB674380D9}" destId="{3D1EF8C9-DDD5-48D9-8466-47DF959CE29B}" srcOrd="0" destOrd="3" presId="urn:microsoft.com/office/officeart/2005/8/layout/hList1"/>
    <dgm:cxn modelId="{9B3BC7F7-2972-4B25-AE7E-0D40459BD1D8}" type="presOf" srcId="{2A4DA5A0-0C1B-439F-B218-3F5D69815C9E}" destId="{700EB8E7-66EB-4754-999D-53E43149B3DC}" srcOrd="0" destOrd="0" presId="urn:microsoft.com/office/officeart/2005/8/layout/hList1"/>
    <dgm:cxn modelId="{6A3042FC-EEEC-4D91-9D9C-BB1A0866CD7E}" type="presOf" srcId="{3AE7C619-DFCD-4A76-AC0C-6F410BA26439}" destId="{6797C6E4-521C-46AE-B3D7-6F20ADD289F5}" srcOrd="0" destOrd="3" presId="urn:microsoft.com/office/officeart/2005/8/layout/hList1"/>
    <dgm:cxn modelId="{9DB79EC5-DAD9-4798-9637-8E41FE835B7C}" type="presParOf" srcId="{C3C8C86F-1304-41A9-94CC-6D7AE7F3E243}" destId="{5FD012E1-4478-460A-9FC4-6CB3BE04E640}" srcOrd="0" destOrd="0" presId="urn:microsoft.com/office/officeart/2005/8/layout/hList1"/>
    <dgm:cxn modelId="{50A42CAA-C216-4F4B-8D66-CF3D294901C8}" type="presParOf" srcId="{5FD012E1-4478-460A-9FC4-6CB3BE04E640}" destId="{126FC062-C904-4BF9-9F27-13B15C4118E3}" srcOrd="0" destOrd="0" presId="urn:microsoft.com/office/officeart/2005/8/layout/hList1"/>
    <dgm:cxn modelId="{8A84FD00-707B-40E8-9FD6-340D178B1036}" type="presParOf" srcId="{5FD012E1-4478-460A-9FC4-6CB3BE04E640}" destId="{6797C6E4-521C-46AE-B3D7-6F20ADD289F5}" srcOrd="1" destOrd="0" presId="urn:microsoft.com/office/officeart/2005/8/layout/hList1"/>
    <dgm:cxn modelId="{642DD8BE-57E8-4D2D-8CE8-B435677F2BC0}" type="presParOf" srcId="{C3C8C86F-1304-41A9-94CC-6D7AE7F3E243}" destId="{D9918E5A-18AD-44C6-97D9-07E364AFE376}" srcOrd="1" destOrd="0" presId="urn:microsoft.com/office/officeart/2005/8/layout/hList1"/>
    <dgm:cxn modelId="{6F8DD445-218C-4453-B59B-8E9942CD25E4}" type="presParOf" srcId="{C3C8C86F-1304-41A9-94CC-6D7AE7F3E243}" destId="{DF7A2E6B-4FAB-4E9D-AC1F-E0F25160B035}" srcOrd="2" destOrd="0" presId="urn:microsoft.com/office/officeart/2005/8/layout/hList1"/>
    <dgm:cxn modelId="{9C7550BA-E74E-40D5-9E80-50C1CAFBC0B9}" type="presParOf" srcId="{DF7A2E6B-4FAB-4E9D-AC1F-E0F25160B035}" destId="{601EDE73-1252-4516-9FD7-AF492FF32B90}" srcOrd="0" destOrd="0" presId="urn:microsoft.com/office/officeart/2005/8/layout/hList1"/>
    <dgm:cxn modelId="{A2BA54AD-6FBC-40F0-B477-ED4DD727B2C0}" type="presParOf" srcId="{DF7A2E6B-4FAB-4E9D-AC1F-E0F25160B035}" destId="{3D1EF8C9-DDD5-48D9-8466-47DF959CE29B}" srcOrd="1" destOrd="0" presId="urn:microsoft.com/office/officeart/2005/8/layout/hList1"/>
    <dgm:cxn modelId="{2BCD0E81-C4F1-4AF3-8F65-12769ED72513}" type="presParOf" srcId="{C3C8C86F-1304-41A9-94CC-6D7AE7F3E243}" destId="{B0E30333-E90E-4C21-B9BA-953A0450A27C}" srcOrd="3" destOrd="0" presId="urn:microsoft.com/office/officeart/2005/8/layout/hList1"/>
    <dgm:cxn modelId="{C88CF81C-8E26-4BAB-8565-F53EEBEE2A0A}" type="presParOf" srcId="{C3C8C86F-1304-41A9-94CC-6D7AE7F3E243}" destId="{F9B08C55-EC53-4BC7-8A3A-2876DC84D3EE}" srcOrd="4" destOrd="0" presId="urn:microsoft.com/office/officeart/2005/8/layout/hList1"/>
    <dgm:cxn modelId="{06862FBE-C4EE-4783-8640-E91CA9999522}" type="presParOf" srcId="{F9B08C55-EC53-4BC7-8A3A-2876DC84D3EE}" destId="{700EB8E7-66EB-4754-999D-53E43149B3DC}" srcOrd="0" destOrd="0" presId="urn:microsoft.com/office/officeart/2005/8/layout/hList1"/>
    <dgm:cxn modelId="{7F68B2EB-100D-4B87-A6A7-579B763165E3}" type="presParOf" srcId="{F9B08C55-EC53-4BC7-8A3A-2876DC84D3EE}" destId="{CDC1984F-AA2B-4F5F-8C3D-294A231D2D1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AD2036-98DF-4025-9A96-9B958EC77236}" type="doc">
      <dgm:prSet loTypeId="urn:microsoft.com/office/officeart/2016/7/layout/RepeatingBendingProcessNew" loCatId="process" qsTypeId="urn:microsoft.com/office/officeart/2005/8/quickstyle/simple1" qsCatId="simple" csTypeId="urn:microsoft.com/office/officeart/2005/8/colors/accent1_3" csCatId="accent1" phldr="1"/>
      <dgm:spPr/>
      <dgm:t>
        <a:bodyPr/>
        <a:lstStyle/>
        <a:p>
          <a:endParaRPr lang="en-US"/>
        </a:p>
      </dgm:t>
    </dgm:pt>
    <dgm:pt modelId="{0E13BC2E-66DF-4075-B803-4371D3D794E9}">
      <dgm:prSet/>
      <dgm:spPr/>
      <dgm:t>
        <a:bodyPr/>
        <a:lstStyle/>
        <a:p>
          <a:r>
            <a:rPr lang="en-US" b="1" dirty="0"/>
            <a:t>Content Security Policy (CSP) Header Not Set</a:t>
          </a:r>
        </a:p>
      </dgm:t>
    </dgm:pt>
    <dgm:pt modelId="{898694F7-18F2-4C24-AC32-B0C8D991D239}" type="parTrans" cxnId="{9E9F1B75-C4AE-456C-A4C3-1FE48CAA3404}">
      <dgm:prSet/>
      <dgm:spPr/>
      <dgm:t>
        <a:bodyPr/>
        <a:lstStyle/>
        <a:p>
          <a:endParaRPr lang="en-US"/>
        </a:p>
      </dgm:t>
    </dgm:pt>
    <dgm:pt modelId="{AA477DB4-7766-4B39-AF04-08FD098678C0}" type="sibTrans" cxnId="{9E9F1B75-C4AE-456C-A4C3-1FE48CAA3404}">
      <dgm:prSet phldrT="1" phldr="0"/>
      <dgm:spPr/>
      <dgm:t>
        <a:bodyPr/>
        <a:lstStyle/>
        <a:p>
          <a:endParaRPr lang="en-US" dirty="0"/>
        </a:p>
      </dgm:t>
    </dgm:pt>
    <dgm:pt modelId="{FB08CFA8-A0D3-42AE-9A35-C3CED3F91BAF}">
      <dgm:prSet/>
      <dgm:spPr/>
      <dgm:t>
        <a:bodyPr/>
        <a:lstStyle/>
        <a:p>
          <a:r>
            <a:rPr lang="en-US"/>
            <a:t>Content Protection Policy (CSP) is an additional layer of security that aids in the detection and mitigation of certain types of threats, such as Cross-Site Scripting (XSS) and data injection</a:t>
          </a:r>
        </a:p>
      </dgm:t>
    </dgm:pt>
    <dgm:pt modelId="{144089B1-0B65-4864-8C0C-AAE8CC78CB4F}" type="parTrans" cxnId="{09741953-A1B8-40AC-8DD2-A272F5B89DA6}">
      <dgm:prSet/>
      <dgm:spPr/>
      <dgm:t>
        <a:bodyPr/>
        <a:lstStyle/>
        <a:p>
          <a:endParaRPr lang="en-US"/>
        </a:p>
      </dgm:t>
    </dgm:pt>
    <dgm:pt modelId="{D618F4A5-182F-4205-9A2A-FF63361B4875}" type="sibTrans" cxnId="{09741953-A1B8-40AC-8DD2-A272F5B89DA6}">
      <dgm:prSet/>
      <dgm:spPr/>
      <dgm:t>
        <a:bodyPr/>
        <a:lstStyle/>
        <a:p>
          <a:endParaRPr lang="en-US"/>
        </a:p>
      </dgm:t>
    </dgm:pt>
    <dgm:pt modelId="{0A168252-AA73-44D2-A97D-923D66C82E2E}">
      <dgm:prSet/>
      <dgm:spPr/>
      <dgm:t>
        <a:bodyPr/>
        <a:lstStyle/>
        <a:p>
          <a:r>
            <a:rPr lang="en-US" b="0" i="0" baseline="0"/>
            <a:t>There were 5313 instances of this vulnerability in the scan report</a:t>
          </a:r>
          <a:endParaRPr lang="en-US"/>
        </a:p>
      </dgm:t>
    </dgm:pt>
    <dgm:pt modelId="{D49CC3D8-5671-41D2-B1F8-72CA14935476}" type="parTrans" cxnId="{33E30F5F-CF76-46E6-9003-92F264B763AD}">
      <dgm:prSet/>
      <dgm:spPr/>
      <dgm:t>
        <a:bodyPr/>
        <a:lstStyle/>
        <a:p>
          <a:endParaRPr lang="en-US"/>
        </a:p>
      </dgm:t>
    </dgm:pt>
    <dgm:pt modelId="{0F0979DA-DCD1-4CAF-8C58-A8D532DBBEA0}" type="sibTrans" cxnId="{33E30F5F-CF76-46E6-9003-92F264B763AD}">
      <dgm:prSet/>
      <dgm:spPr/>
      <dgm:t>
        <a:bodyPr/>
        <a:lstStyle/>
        <a:p>
          <a:endParaRPr lang="en-US"/>
        </a:p>
      </dgm:t>
    </dgm:pt>
    <dgm:pt modelId="{C08800EC-8A3C-44EA-985F-065253E0C5D5}">
      <dgm:prSet/>
      <dgm:spPr/>
      <dgm:t>
        <a:bodyPr/>
        <a:lstStyle/>
        <a:p>
          <a:r>
            <a:rPr lang="en-US" b="1" dirty="0"/>
            <a:t>Reverse Tabnabbing</a:t>
          </a:r>
        </a:p>
      </dgm:t>
    </dgm:pt>
    <dgm:pt modelId="{94DB557E-E07A-4143-B462-624F95F2376D}" type="parTrans" cxnId="{EF973825-7411-4039-89BF-49A99C19CF00}">
      <dgm:prSet/>
      <dgm:spPr/>
      <dgm:t>
        <a:bodyPr/>
        <a:lstStyle/>
        <a:p>
          <a:endParaRPr lang="en-US"/>
        </a:p>
      </dgm:t>
    </dgm:pt>
    <dgm:pt modelId="{E805AA73-7F81-4AFC-8DBD-5DB6202EF110}" type="sibTrans" cxnId="{EF973825-7411-4039-89BF-49A99C19CF00}">
      <dgm:prSet phldrT="2" phldr="0"/>
      <dgm:spPr/>
      <dgm:t>
        <a:bodyPr/>
        <a:lstStyle/>
        <a:p>
          <a:endParaRPr lang="en-US" dirty="0"/>
        </a:p>
      </dgm:t>
    </dgm:pt>
    <dgm:pt modelId="{39F6403E-A165-439E-81B0-214087FBC772}">
      <dgm:prSet/>
      <dgm:spPr/>
      <dgm:t>
        <a:bodyPr/>
        <a:lstStyle/>
        <a:p>
          <a:r>
            <a:rPr lang="en-US"/>
            <a:t>Reverse tabnabbing is a type of phishing assault in which an attacker convinces a victim to input their credentials on a false website which the attacker controls</a:t>
          </a:r>
        </a:p>
      </dgm:t>
    </dgm:pt>
    <dgm:pt modelId="{F5D60875-BEC3-4123-BDC1-A021BA7B7EEF}" type="parTrans" cxnId="{A5098D53-258B-47DA-B997-395AB7C898AC}">
      <dgm:prSet/>
      <dgm:spPr/>
      <dgm:t>
        <a:bodyPr/>
        <a:lstStyle/>
        <a:p>
          <a:endParaRPr lang="en-US"/>
        </a:p>
      </dgm:t>
    </dgm:pt>
    <dgm:pt modelId="{82D5DAFD-F714-48BD-BA4D-DA4A476460E5}" type="sibTrans" cxnId="{A5098D53-258B-47DA-B997-395AB7C898AC}">
      <dgm:prSet/>
      <dgm:spPr/>
      <dgm:t>
        <a:bodyPr/>
        <a:lstStyle/>
        <a:p>
          <a:endParaRPr lang="en-US"/>
        </a:p>
      </dgm:t>
    </dgm:pt>
    <dgm:pt modelId="{B320E64B-4311-4B60-9A46-30605DFAA0A9}">
      <dgm:prSet/>
      <dgm:spPr/>
      <dgm:t>
        <a:bodyPr/>
        <a:lstStyle/>
        <a:p>
          <a:r>
            <a:rPr lang="en-US"/>
            <a:t>Discovered on CCI, </a:t>
          </a:r>
          <a:r>
            <a:rPr lang="en-US" err="1"/>
            <a:t>LeBow</a:t>
          </a:r>
          <a:r>
            <a:rPr lang="en-US"/>
            <a:t>, Med, and Drexel Central, to mention a few</a:t>
          </a:r>
        </a:p>
      </dgm:t>
    </dgm:pt>
    <dgm:pt modelId="{FD9E7735-6D14-416C-BC82-6B4F51C07AFC}" type="parTrans" cxnId="{E0EB96E0-DF50-4F88-A2FC-DF25701F0267}">
      <dgm:prSet/>
      <dgm:spPr/>
      <dgm:t>
        <a:bodyPr/>
        <a:lstStyle/>
        <a:p>
          <a:endParaRPr lang="en-US"/>
        </a:p>
      </dgm:t>
    </dgm:pt>
    <dgm:pt modelId="{E99AFD7D-D76D-4B20-95D3-E21893F91D88}" type="sibTrans" cxnId="{E0EB96E0-DF50-4F88-A2FC-DF25701F0267}">
      <dgm:prSet/>
      <dgm:spPr/>
      <dgm:t>
        <a:bodyPr/>
        <a:lstStyle/>
        <a:p>
          <a:endParaRPr lang="en-US"/>
        </a:p>
      </dgm:t>
    </dgm:pt>
    <dgm:pt modelId="{3D202A9F-85F5-457E-8BD2-E638AE82C055}">
      <dgm:prSet/>
      <dgm:spPr/>
      <dgm:t>
        <a:bodyPr/>
        <a:lstStyle/>
        <a:p>
          <a:r>
            <a:rPr lang="en-US"/>
            <a:t>It utilizes a target attribute in the "</a:t>
          </a:r>
          <a:r>
            <a:rPr lang="en-US" err="1"/>
            <a:t>rel</a:t>
          </a:r>
          <a:r>
            <a:rPr lang="en-US"/>
            <a:t>" attribute without both the "</a:t>
          </a:r>
          <a:r>
            <a:rPr lang="en-US" err="1"/>
            <a:t>noopener</a:t>
          </a:r>
          <a:r>
            <a:rPr lang="en-US"/>
            <a:t>" and "</a:t>
          </a:r>
          <a:r>
            <a:rPr lang="en-US" err="1"/>
            <a:t>noreferrer</a:t>
          </a:r>
          <a:r>
            <a:rPr lang="en-US"/>
            <a:t>" keywords, allowing the target website to take control of this page</a:t>
          </a:r>
        </a:p>
      </dgm:t>
    </dgm:pt>
    <dgm:pt modelId="{E57ECF10-17C5-4E30-844C-65BC3A7F997A}" type="parTrans" cxnId="{AF9C25D7-4D07-4B06-B4B6-BC41EF9A1BB8}">
      <dgm:prSet/>
      <dgm:spPr/>
      <dgm:t>
        <a:bodyPr/>
        <a:lstStyle/>
        <a:p>
          <a:endParaRPr lang="en-US"/>
        </a:p>
      </dgm:t>
    </dgm:pt>
    <dgm:pt modelId="{9A422EB3-350A-4D07-95BE-2E4183CAC98D}" type="sibTrans" cxnId="{AF9C25D7-4D07-4B06-B4B6-BC41EF9A1BB8}">
      <dgm:prSet/>
      <dgm:spPr/>
      <dgm:t>
        <a:bodyPr/>
        <a:lstStyle/>
        <a:p>
          <a:endParaRPr lang="en-US"/>
        </a:p>
      </dgm:t>
    </dgm:pt>
    <dgm:pt modelId="{2A4DA5A0-0C1B-439F-B218-3F5D69815C9E}">
      <dgm:prSet/>
      <dgm:spPr/>
      <dgm:t>
        <a:bodyPr/>
        <a:lstStyle/>
        <a:p>
          <a:r>
            <a:rPr lang="en-US" b="1" dirty="0"/>
            <a:t>Source Code Disclosure – Perl, PHP, Python, SQL</a:t>
          </a:r>
        </a:p>
      </dgm:t>
    </dgm:pt>
    <dgm:pt modelId="{17612DD6-50A3-45CC-8E4A-16FB751EB0D4}" type="parTrans" cxnId="{EB495EC7-12D3-48EC-A895-DF5EC6D18DCA}">
      <dgm:prSet/>
      <dgm:spPr/>
      <dgm:t>
        <a:bodyPr/>
        <a:lstStyle/>
        <a:p>
          <a:endParaRPr lang="en-US"/>
        </a:p>
      </dgm:t>
    </dgm:pt>
    <dgm:pt modelId="{7A0A6866-70FD-4B04-BE24-9CDEEDAF661E}" type="sibTrans" cxnId="{EB495EC7-12D3-48EC-A895-DF5EC6D18DCA}">
      <dgm:prSet phldrT="3" phldr="0"/>
      <dgm:spPr/>
      <dgm:t>
        <a:bodyPr/>
        <a:lstStyle/>
        <a:p>
          <a:endParaRPr lang="en-US"/>
        </a:p>
      </dgm:t>
    </dgm:pt>
    <dgm:pt modelId="{D3613714-CC5E-44FE-928C-46164DF6B445}">
      <dgm:prSet/>
      <dgm:spPr/>
      <dgm:t>
        <a:bodyPr/>
        <a:lstStyle/>
        <a:p>
          <a:r>
            <a:rPr lang="en-US"/>
            <a:t>Source code disclosure makes sensitive application information like input validation filters, database connection strings and queries, and hard-coded passwords available to the public</a:t>
          </a:r>
        </a:p>
      </dgm:t>
    </dgm:pt>
    <dgm:pt modelId="{AA9D07B0-FC86-460E-BF79-D7756987A08C}" type="parTrans" cxnId="{471DF317-2580-452B-8D49-CBF77D5D51AE}">
      <dgm:prSet/>
      <dgm:spPr/>
      <dgm:t>
        <a:bodyPr/>
        <a:lstStyle/>
        <a:p>
          <a:endParaRPr lang="en-US"/>
        </a:p>
      </dgm:t>
    </dgm:pt>
    <dgm:pt modelId="{21F81115-D194-4EFF-B37F-C91A437F369D}" type="sibTrans" cxnId="{471DF317-2580-452B-8D49-CBF77D5D51AE}">
      <dgm:prSet/>
      <dgm:spPr/>
      <dgm:t>
        <a:bodyPr/>
        <a:lstStyle/>
        <a:p>
          <a:endParaRPr lang="en-US"/>
        </a:p>
      </dgm:t>
    </dgm:pt>
    <dgm:pt modelId="{7E43F688-F97C-432A-B188-F8AA5EAA998B}">
      <dgm:prSet/>
      <dgm:spPr/>
      <dgm:t>
        <a:bodyPr/>
        <a:lstStyle/>
        <a:p>
          <a:r>
            <a:rPr lang="en-US"/>
            <a:t>The most instances were found in SQL</a:t>
          </a:r>
        </a:p>
      </dgm:t>
    </dgm:pt>
    <dgm:pt modelId="{5518B9F2-9618-41ED-B268-FD4FD8F8C242}" type="parTrans" cxnId="{0345CD60-84B9-4BAE-B9F0-C7FF9F8889D0}">
      <dgm:prSet/>
      <dgm:spPr/>
      <dgm:t>
        <a:bodyPr/>
        <a:lstStyle/>
        <a:p>
          <a:endParaRPr lang="en-US"/>
        </a:p>
      </dgm:t>
    </dgm:pt>
    <dgm:pt modelId="{08DFBD7D-DC32-4B77-85FD-421570845BCF}" type="sibTrans" cxnId="{0345CD60-84B9-4BAE-B9F0-C7FF9F8889D0}">
      <dgm:prSet/>
      <dgm:spPr/>
      <dgm:t>
        <a:bodyPr/>
        <a:lstStyle/>
        <a:p>
          <a:endParaRPr lang="en-US"/>
        </a:p>
      </dgm:t>
    </dgm:pt>
    <dgm:pt modelId="{703960D3-10EB-415E-A296-737E8C49542D}">
      <dgm:prSet/>
      <dgm:spPr/>
      <dgm:t>
        <a:bodyPr/>
        <a:lstStyle/>
        <a:p>
          <a:pPr>
            <a:buNone/>
          </a:pPr>
          <a:r>
            <a:rPr lang="en-US" b="1" dirty="0"/>
            <a:t>Solution:</a:t>
          </a:r>
        </a:p>
      </dgm:t>
    </dgm:pt>
    <dgm:pt modelId="{29BCC0C0-E99B-44F0-8DFB-3B3EE40641D8}" type="parTrans" cxnId="{2944EDC3-01DD-4D3F-ACFE-98EB8535CA38}">
      <dgm:prSet/>
      <dgm:spPr/>
      <dgm:t>
        <a:bodyPr/>
        <a:lstStyle/>
        <a:p>
          <a:endParaRPr lang="en-US"/>
        </a:p>
      </dgm:t>
    </dgm:pt>
    <dgm:pt modelId="{883A4801-4A22-463E-943B-E8D006FDF52D}" type="sibTrans" cxnId="{2944EDC3-01DD-4D3F-ACFE-98EB8535CA38}">
      <dgm:prSet/>
      <dgm:spPr/>
      <dgm:t>
        <a:bodyPr/>
        <a:lstStyle/>
        <a:p>
          <a:endParaRPr lang="en-US"/>
        </a:p>
      </dgm:t>
    </dgm:pt>
    <dgm:pt modelId="{483EDF8E-6484-43F7-8858-972E121F6B0F}">
      <dgm:prSet/>
      <dgm:spPr/>
      <dgm:t>
        <a:bodyPr/>
        <a:lstStyle/>
        <a:p>
          <a:endParaRPr lang="en-US" dirty="0"/>
        </a:p>
      </dgm:t>
    </dgm:pt>
    <dgm:pt modelId="{5ABC8274-9695-4365-AAB7-3C120ECF73DD}" type="parTrans" cxnId="{4000E281-44D2-4923-A304-16D319C00A8A}">
      <dgm:prSet/>
      <dgm:spPr/>
      <dgm:t>
        <a:bodyPr/>
        <a:lstStyle/>
        <a:p>
          <a:endParaRPr lang="en-US"/>
        </a:p>
      </dgm:t>
    </dgm:pt>
    <dgm:pt modelId="{79DFE90D-01A7-47B7-A13D-5985788511C9}" type="sibTrans" cxnId="{4000E281-44D2-4923-A304-16D319C00A8A}">
      <dgm:prSet/>
      <dgm:spPr/>
      <dgm:t>
        <a:bodyPr/>
        <a:lstStyle/>
        <a:p>
          <a:endParaRPr lang="en-US"/>
        </a:p>
      </dgm:t>
    </dgm:pt>
    <dgm:pt modelId="{3AE7C619-DFCD-4A76-AC0C-6F410BA26439}">
      <dgm:prSet/>
      <dgm:spPr/>
      <dgm:t>
        <a:bodyPr/>
        <a:lstStyle/>
        <a:p>
          <a:r>
            <a:rPr lang="en-US" dirty="0"/>
            <a:t>Ensure that your web server, application server, load balancer, etc. is configured to set the Content-Security-Policy header, to achieve optimal browser support</a:t>
          </a:r>
        </a:p>
      </dgm:t>
    </dgm:pt>
    <dgm:pt modelId="{C2138130-0AEC-40A2-A825-29BF79B5D4CA}" type="parTrans" cxnId="{B90ED7A0-BC55-438F-B0B5-7CFB3850E295}">
      <dgm:prSet/>
      <dgm:spPr/>
      <dgm:t>
        <a:bodyPr/>
        <a:lstStyle/>
        <a:p>
          <a:endParaRPr lang="en-US"/>
        </a:p>
      </dgm:t>
    </dgm:pt>
    <dgm:pt modelId="{678BF090-C4F3-4770-9CB4-5EFE39395D63}" type="sibTrans" cxnId="{B90ED7A0-BC55-438F-B0B5-7CFB3850E295}">
      <dgm:prSet/>
      <dgm:spPr/>
      <dgm:t>
        <a:bodyPr/>
        <a:lstStyle/>
        <a:p>
          <a:endParaRPr lang="en-US"/>
        </a:p>
      </dgm:t>
    </dgm:pt>
    <dgm:pt modelId="{FC17F5E7-12A3-42FE-8458-14AB674380D9}">
      <dgm:prSet/>
      <dgm:spPr/>
      <dgm:t>
        <a:bodyPr/>
        <a:lstStyle/>
        <a:p>
          <a:pPr>
            <a:buNone/>
          </a:pPr>
          <a:r>
            <a:rPr lang="en-US" b="1" dirty="0"/>
            <a:t>Solution:</a:t>
          </a:r>
        </a:p>
      </dgm:t>
    </dgm:pt>
    <dgm:pt modelId="{201556E8-F658-49AE-B575-F4F62AF9D91F}" type="parTrans" cxnId="{CC067753-C1EE-4282-8E38-16C1F17433FA}">
      <dgm:prSet/>
      <dgm:spPr/>
      <dgm:t>
        <a:bodyPr/>
        <a:lstStyle/>
        <a:p>
          <a:endParaRPr lang="en-US"/>
        </a:p>
      </dgm:t>
    </dgm:pt>
    <dgm:pt modelId="{451D795D-9354-4CEC-93BC-90D92D8E8F25}" type="sibTrans" cxnId="{CC067753-C1EE-4282-8E38-16C1F17433FA}">
      <dgm:prSet/>
      <dgm:spPr/>
      <dgm:t>
        <a:bodyPr/>
        <a:lstStyle/>
        <a:p>
          <a:endParaRPr lang="en-US"/>
        </a:p>
      </dgm:t>
    </dgm:pt>
    <dgm:pt modelId="{AFC6B176-6385-42D9-86D1-370858978AE0}">
      <dgm:prSet/>
      <dgm:spPr/>
      <dgm:t>
        <a:bodyPr/>
        <a:lstStyle/>
        <a:p>
          <a:r>
            <a:rPr lang="en-US" dirty="0"/>
            <a:t>Do not use a target attribute, or if you have to then also add the attribute: </a:t>
          </a:r>
          <a:r>
            <a:rPr lang="en-US" dirty="0" err="1"/>
            <a:t>rel</a:t>
          </a:r>
          <a:r>
            <a:rPr lang="en-US" dirty="0"/>
            <a:t>="</a:t>
          </a:r>
          <a:r>
            <a:rPr lang="en-US" dirty="0" err="1"/>
            <a:t>noopener</a:t>
          </a:r>
          <a:r>
            <a:rPr lang="en-US" dirty="0"/>
            <a:t> </a:t>
          </a:r>
          <a:r>
            <a:rPr lang="en-US" dirty="0" err="1"/>
            <a:t>noreferrer</a:t>
          </a:r>
          <a:r>
            <a:rPr lang="en-US" dirty="0"/>
            <a:t>"</a:t>
          </a:r>
        </a:p>
      </dgm:t>
    </dgm:pt>
    <dgm:pt modelId="{CEC087BA-7CB1-4F82-8D79-27A82F7AA568}" type="parTrans" cxnId="{6B66B8EF-ED52-4673-8A9B-D095C2DD30C3}">
      <dgm:prSet/>
      <dgm:spPr/>
      <dgm:t>
        <a:bodyPr/>
        <a:lstStyle/>
        <a:p>
          <a:endParaRPr lang="en-US"/>
        </a:p>
      </dgm:t>
    </dgm:pt>
    <dgm:pt modelId="{04485BE0-697A-45D1-9524-E08AAD0C18CE}" type="sibTrans" cxnId="{6B66B8EF-ED52-4673-8A9B-D095C2DD30C3}">
      <dgm:prSet/>
      <dgm:spPr/>
      <dgm:t>
        <a:bodyPr/>
        <a:lstStyle/>
        <a:p>
          <a:endParaRPr lang="en-US"/>
        </a:p>
      </dgm:t>
    </dgm:pt>
    <dgm:pt modelId="{85C3B265-2F10-46D2-9585-03242EE7DBA1}">
      <dgm:prSet/>
      <dgm:spPr/>
      <dgm:t>
        <a:bodyPr/>
        <a:lstStyle/>
        <a:p>
          <a:r>
            <a:rPr lang="en-US" dirty="0"/>
            <a:t>Ensure that application Source Code is not available with alternative extensions, and ensure that source code is not present within other files or data deployed to the web server, or served by the web server</a:t>
          </a:r>
        </a:p>
      </dgm:t>
    </dgm:pt>
    <dgm:pt modelId="{BF5A9515-7C58-4977-8577-C310D427940B}" type="parTrans" cxnId="{6BE9E6AF-B6E7-451D-AF2D-ACC854FDCF8A}">
      <dgm:prSet/>
      <dgm:spPr/>
      <dgm:t>
        <a:bodyPr/>
        <a:lstStyle/>
        <a:p>
          <a:endParaRPr lang="en-US"/>
        </a:p>
      </dgm:t>
    </dgm:pt>
    <dgm:pt modelId="{15EE5788-BF69-4C82-9EA1-8D54F8E4321E}" type="sibTrans" cxnId="{6BE9E6AF-B6E7-451D-AF2D-ACC854FDCF8A}">
      <dgm:prSet/>
      <dgm:spPr/>
      <dgm:t>
        <a:bodyPr/>
        <a:lstStyle/>
        <a:p>
          <a:endParaRPr lang="en-US"/>
        </a:p>
      </dgm:t>
    </dgm:pt>
    <dgm:pt modelId="{D8A9262E-F12E-4BFD-A8BF-616E788A798C}">
      <dgm:prSet/>
      <dgm:spPr/>
      <dgm:t>
        <a:bodyPr/>
        <a:lstStyle/>
        <a:p>
          <a:pPr>
            <a:buNone/>
          </a:pPr>
          <a:r>
            <a:rPr lang="en-US" b="1" dirty="0"/>
            <a:t>Solution:</a:t>
          </a:r>
        </a:p>
      </dgm:t>
    </dgm:pt>
    <dgm:pt modelId="{75577FC4-1955-4190-BC95-3B74BA9FADC6}" type="parTrans" cxnId="{ADF4E43F-F6A0-4C16-ADDB-FCDFCF04DFE6}">
      <dgm:prSet/>
      <dgm:spPr/>
      <dgm:t>
        <a:bodyPr/>
        <a:lstStyle/>
        <a:p>
          <a:endParaRPr lang="en-US"/>
        </a:p>
      </dgm:t>
    </dgm:pt>
    <dgm:pt modelId="{A2DD3ED6-3C59-428E-A8BF-6FDEA4692B9A}" type="sibTrans" cxnId="{ADF4E43F-F6A0-4C16-ADDB-FCDFCF04DFE6}">
      <dgm:prSet/>
      <dgm:spPr/>
      <dgm:t>
        <a:bodyPr/>
        <a:lstStyle/>
        <a:p>
          <a:endParaRPr lang="en-US"/>
        </a:p>
      </dgm:t>
    </dgm:pt>
    <dgm:pt modelId="{03B82483-82AE-474A-99D0-089EE5579AC3}" type="pres">
      <dgm:prSet presAssocID="{97AD2036-98DF-4025-9A96-9B958EC77236}" presName="Name0" presStyleCnt="0">
        <dgm:presLayoutVars>
          <dgm:dir/>
          <dgm:resizeHandles val="exact"/>
        </dgm:presLayoutVars>
      </dgm:prSet>
      <dgm:spPr/>
    </dgm:pt>
    <dgm:pt modelId="{3677259A-7E39-42D2-80AC-D79B2E1DE6E6}" type="pres">
      <dgm:prSet presAssocID="{0E13BC2E-66DF-4075-B803-4371D3D794E9}" presName="node" presStyleLbl="node1" presStyleIdx="0" presStyleCnt="3" custScaleX="108251" custScaleY="111385">
        <dgm:presLayoutVars>
          <dgm:bulletEnabled val="1"/>
        </dgm:presLayoutVars>
      </dgm:prSet>
      <dgm:spPr/>
    </dgm:pt>
    <dgm:pt modelId="{5FD2B0A8-DC45-4D03-BB84-F7385017BC97}" type="pres">
      <dgm:prSet presAssocID="{AA477DB4-7766-4B39-AF04-08FD098678C0}" presName="sibTrans" presStyleLbl="sibTrans1D1" presStyleIdx="0" presStyleCnt="2"/>
      <dgm:spPr/>
    </dgm:pt>
    <dgm:pt modelId="{E37CA0E7-D0ED-4FB9-8C71-709EF0EC775E}" type="pres">
      <dgm:prSet presAssocID="{AA477DB4-7766-4B39-AF04-08FD098678C0}" presName="connectorText" presStyleLbl="sibTrans1D1" presStyleIdx="0" presStyleCnt="2"/>
      <dgm:spPr/>
    </dgm:pt>
    <dgm:pt modelId="{3005906D-141C-4BE1-BB37-EDA896024E60}" type="pres">
      <dgm:prSet presAssocID="{C08800EC-8A3C-44EA-985F-065253E0C5D5}" presName="node" presStyleLbl="node1" presStyleIdx="1" presStyleCnt="3" custScaleX="113751" custScaleY="111202">
        <dgm:presLayoutVars>
          <dgm:bulletEnabled val="1"/>
        </dgm:presLayoutVars>
      </dgm:prSet>
      <dgm:spPr/>
    </dgm:pt>
    <dgm:pt modelId="{698AB8F3-9457-46D5-B855-75EC1F04E5D4}" type="pres">
      <dgm:prSet presAssocID="{E805AA73-7F81-4AFC-8DBD-5DB6202EF110}" presName="sibTrans" presStyleLbl="sibTrans1D1" presStyleIdx="1" presStyleCnt="2"/>
      <dgm:spPr/>
    </dgm:pt>
    <dgm:pt modelId="{A34914A3-85B8-4FA0-919D-DF910335E4F4}" type="pres">
      <dgm:prSet presAssocID="{E805AA73-7F81-4AFC-8DBD-5DB6202EF110}" presName="connectorText" presStyleLbl="sibTrans1D1" presStyleIdx="1" presStyleCnt="2"/>
      <dgm:spPr/>
    </dgm:pt>
    <dgm:pt modelId="{7FBCB8B2-F948-4861-BF4F-D49437F8CBC0}" type="pres">
      <dgm:prSet presAssocID="{2A4DA5A0-0C1B-439F-B218-3F5D69815C9E}" presName="node" presStyleLbl="node1" presStyleIdx="2" presStyleCnt="3" custScaleX="106079" custScaleY="110699">
        <dgm:presLayoutVars>
          <dgm:bulletEnabled val="1"/>
        </dgm:presLayoutVars>
      </dgm:prSet>
      <dgm:spPr/>
    </dgm:pt>
  </dgm:ptLst>
  <dgm:cxnLst>
    <dgm:cxn modelId="{471DF317-2580-452B-8D49-CBF77D5D51AE}" srcId="{2A4DA5A0-0C1B-439F-B218-3F5D69815C9E}" destId="{D3613714-CC5E-44FE-928C-46164DF6B445}" srcOrd="0" destOrd="0" parTransId="{AA9D07B0-FC86-460E-BF79-D7756987A08C}" sibTransId="{21F81115-D194-4EFF-B37F-C91A437F369D}"/>
    <dgm:cxn modelId="{EF973825-7411-4039-89BF-49A99C19CF00}" srcId="{97AD2036-98DF-4025-9A96-9B958EC77236}" destId="{C08800EC-8A3C-44EA-985F-065253E0C5D5}" srcOrd="1" destOrd="0" parTransId="{94DB557E-E07A-4143-B462-624F95F2376D}" sibTransId="{E805AA73-7F81-4AFC-8DBD-5DB6202EF110}"/>
    <dgm:cxn modelId="{ADF4E43F-F6A0-4C16-ADDB-FCDFCF04DFE6}" srcId="{2A4DA5A0-0C1B-439F-B218-3F5D69815C9E}" destId="{D8A9262E-F12E-4BFD-A8BF-616E788A798C}" srcOrd="2" destOrd="0" parTransId="{75577FC4-1955-4190-BC95-3B74BA9FADC6}" sibTransId="{A2DD3ED6-3C59-428E-A8BF-6FDEA4692B9A}"/>
    <dgm:cxn modelId="{33E30F5F-CF76-46E6-9003-92F264B763AD}" srcId="{0E13BC2E-66DF-4075-B803-4371D3D794E9}" destId="{0A168252-AA73-44D2-A97D-923D66C82E2E}" srcOrd="1" destOrd="0" parTransId="{D49CC3D8-5671-41D2-B1F8-72CA14935476}" sibTransId="{0F0979DA-DCD1-4CAF-8C58-A8D532DBBEA0}"/>
    <dgm:cxn modelId="{ACF50360-7575-45DD-B558-B0B0515ADE66}" type="presOf" srcId="{483EDF8E-6484-43F7-8858-972E121F6B0F}" destId="{3677259A-7E39-42D2-80AC-D79B2E1DE6E6}" srcOrd="0" destOrd="5" presId="urn:microsoft.com/office/officeart/2016/7/layout/RepeatingBendingProcessNew"/>
    <dgm:cxn modelId="{0345CD60-84B9-4BAE-B9F0-C7FF9F8889D0}" srcId="{2A4DA5A0-0C1B-439F-B218-3F5D69815C9E}" destId="{7E43F688-F97C-432A-B188-F8AA5EAA998B}" srcOrd="1" destOrd="0" parTransId="{5518B9F2-9618-41ED-B268-FD4FD8F8C242}" sibTransId="{08DFBD7D-DC32-4B77-85FD-421570845BCF}"/>
    <dgm:cxn modelId="{E3553744-262F-46A2-8292-9CEDEBD2BA6B}" type="presOf" srcId="{0E13BC2E-66DF-4075-B803-4371D3D794E9}" destId="{3677259A-7E39-42D2-80AC-D79B2E1DE6E6}" srcOrd="0" destOrd="0" presId="urn:microsoft.com/office/officeart/2016/7/layout/RepeatingBendingProcessNew"/>
    <dgm:cxn modelId="{0EEA4165-B25B-46AB-BE97-2F501C16E6AB}" type="presOf" srcId="{AFC6B176-6385-42D9-86D1-370858978AE0}" destId="{3005906D-141C-4BE1-BB37-EDA896024E60}" srcOrd="0" destOrd="5" presId="urn:microsoft.com/office/officeart/2016/7/layout/RepeatingBendingProcessNew"/>
    <dgm:cxn modelId="{2EE34B6A-6789-4F2D-9C6E-8B50669A4A62}" type="presOf" srcId="{703960D3-10EB-415E-A296-737E8C49542D}" destId="{3677259A-7E39-42D2-80AC-D79B2E1DE6E6}" srcOrd="0" destOrd="3" presId="urn:microsoft.com/office/officeart/2016/7/layout/RepeatingBendingProcessNew"/>
    <dgm:cxn modelId="{4F7ED04A-558F-4A4A-8AC1-AC447F92E987}" type="presOf" srcId="{3D202A9F-85F5-457E-8BD2-E638AE82C055}" destId="{3005906D-141C-4BE1-BB37-EDA896024E60}" srcOrd="0" destOrd="3" presId="urn:microsoft.com/office/officeart/2016/7/layout/RepeatingBendingProcessNew"/>
    <dgm:cxn modelId="{9096D64B-5571-46E6-981B-E07F4038F06B}" type="presOf" srcId="{85C3B265-2F10-46D2-9585-03242EE7DBA1}" destId="{7FBCB8B2-F948-4861-BF4F-D49437F8CBC0}" srcOrd="0" destOrd="4" presId="urn:microsoft.com/office/officeart/2016/7/layout/RepeatingBendingProcessNew"/>
    <dgm:cxn modelId="{A5B80750-3D4D-4210-A550-A4263B17B34B}" type="presOf" srcId="{0A168252-AA73-44D2-A97D-923D66C82E2E}" destId="{3677259A-7E39-42D2-80AC-D79B2E1DE6E6}" srcOrd="0" destOrd="2" presId="urn:microsoft.com/office/officeart/2016/7/layout/RepeatingBendingProcessNew"/>
    <dgm:cxn modelId="{09741953-A1B8-40AC-8DD2-A272F5B89DA6}" srcId="{0E13BC2E-66DF-4075-B803-4371D3D794E9}" destId="{FB08CFA8-A0D3-42AE-9A35-C3CED3F91BAF}" srcOrd="0" destOrd="0" parTransId="{144089B1-0B65-4864-8C0C-AAE8CC78CB4F}" sibTransId="{D618F4A5-182F-4205-9A2A-FF63361B4875}"/>
    <dgm:cxn modelId="{CC067753-C1EE-4282-8E38-16C1F17433FA}" srcId="{C08800EC-8A3C-44EA-985F-065253E0C5D5}" destId="{FC17F5E7-12A3-42FE-8458-14AB674380D9}" srcOrd="3" destOrd="0" parTransId="{201556E8-F658-49AE-B575-F4F62AF9D91F}" sibTransId="{451D795D-9354-4CEC-93BC-90D92D8E8F25}"/>
    <dgm:cxn modelId="{A5098D53-258B-47DA-B997-395AB7C898AC}" srcId="{C08800EC-8A3C-44EA-985F-065253E0C5D5}" destId="{39F6403E-A165-439E-81B0-214087FBC772}" srcOrd="0" destOrd="0" parTransId="{F5D60875-BEC3-4123-BDC1-A021BA7B7EEF}" sibTransId="{82D5DAFD-F714-48BD-BA4D-DA4A476460E5}"/>
    <dgm:cxn modelId="{2D02BF74-CF3A-4955-A1CB-F8CF29653DC1}" type="presOf" srcId="{3AE7C619-DFCD-4A76-AC0C-6F410BA26439}" destId="{3677259A-7E39-42D2-80AC-D79B2E1DE6E6}" srcOrd="0" destOrd="4" presId="urn:microsoft.com/office/officeart/2016/7/layout/RepeatingBendingProcessNew"/>
    <dgm:cxn modelId="{9E9F1B75-C4AE-456C-A4C3-1FE48CAA3404}" srcId="{97AD2036-98DF-4025-9A96-9B958EC77236}" destId="{0E13BC2E-66DF-4075-B803-4371D3D794E9}" srcOrd="0" destOrd="0" parTransId="{898694F7-18F2-4C24-AC32-B0C8D991D239}" sibTransId="{AA477DB4-7766-4B39-AF04-08FD098678C0}"/>
    <dgm:cxn modelId="{BB545857-23A9-4024-A803-AC0977A06C26}" type="presOf" srcId="{97AD2036-98DF-4025-9A96-9B958EC77236}" destId="{03B82483-82AE-474A-99D0-089EE5579AC3}" srcOrd="0" destOrd="0" presId="urn:microsoft.com/office/officeart/2016/7/layout/RepeatingBendingProcessNew"/>
    <dgm:cxn modelId="{3DC0EA58-B84A-4266-A477-1361A6837BDC}" type="presOf" srcId="{39F6403E-A165-439E-81B0-214087FBC772}" destId="{3005906D-141C-4BE1-BB37-EDA896024E60}" srcOrd="0" destOrd="1" presId="urn:microsoft.com/office/officeart/2016/7/layout/RepeatingBendingProcessNew"/>
    <dgm:cxn modelId="{4000E281-44D2-4923-A304-16D319C00A8A}" srcId="{0E13BC2E-66DF-4075-B803-4371D3D794E9}" destId="{483EDF8E-6484-43F7-8858-972E121F6B0F}" srcOrd="4" destOrd="0" parTransId="{5ABC8274-9695-4365-AAB7-3C120ECF73DD}" sibTransId="{79DFE90D-01A7-47B7-A13D-5985788511C9}"/>
    <dgm:cxn modelId="{1E7EAC93-1255-4DC4-A71E-7F72CA97BE9E}" type="presOf" srcId="{D3613714-CC5E-44FE-928C-46164DF6B445}" destId="{7FBCB8B2-F948-4861-BF4F-D49437F8CBC0}" srcOrd="0" destOrd="1" presId="urn:microsoft.com/office/officeart/2016/7/layout/RepeatingBendingProcessNew"/>
    <dgm:cxn modelId="{460D7B95-CF3E-41C2-BE5D-AECE424448B3}" type="presOf" srcId="{E805AA73-7F81-4AFC-8DBD-5DB6202EF110}" destId="{A34914A3-85B8-4FA0-919D-DF910335E4F4}" srcOrd="1" destOrd="0" presId="urn:microsoft.com/office/officeart/2016/7/layout/RepeatingBendingProcessNew"/>
    <dgm:cxn modelId="{5F307D96-9103-4C5A-BB00-250E54ED53A6}" type="presOf" srcId="{AA477DB4-7766-4B39-AF04-08FD098678C0}" destId="{E37CA0E7-D0ED-4FB9-8C71-709EF0EC775E}" srcOrd="1" destOrd="0" presId="urn:microsoft.com/office/officeart/2016/7/layout/RepeatingBendingProcessNew"/>
    <dgm:cxn modelId="{B90ED7A0-BC55-438F-B0B5-7CFB3850E295}" srcId="{0E13BC2E-66DF-4075-B803-4371D3D794E9}" destId="{3AE7C619-DFCD-4A76-AC0C-6F410BA26439}" srcOrd="3" destOrd="0" parTransId="{C2138130-0AEC-40A2-A825-29BF79B5D4CA}" sibTransId="{678BF090-C4F3-4770-9CB4-5EFE39395D63}"/>
    <dgm:cxn modelId="{6BE9E6AF-B6E7-451D-AF2D-ACC854FDCF8A}" srcId="{2A4DA5A0-0C1B-439F-B218-3F5D69815C9E}" destId="{85C3B265-2F10-46D2-9585-03242EE7DBA1}" srcOrd="3" destOrd="0" parTransId="{BF5A9515-7C58-4977-8577-C310D427940B}" sibTransId="{15EE5788-BF69-4C82-9EA1-8D54F8E4321E}"/>
    <dgm:cxn modelId="{02CFCEC3-012D-4E8A-9B64-45426D1FDB67}" type="presOf" srcId="{AA477DB4-7766-4B39-AF04-08FD098678C0}" destId="{5FD2B0A8-DC45-4D03-BB84-F7385017BC97}" srcOrd="0" destOrd="0" presId="urn:microsoft.com/office/officeart/2016/7/layout/RepeatingBendingProcessNew"/>
    <dgm:cxn modelId="{2944EDC3-01DD-4D3F-ACFE-98EB8535CA38}" srcId="{0E13BC2E-66DF-4075-B803-4371D3D794E9}" destId="{703960D3-10EB-415E-A296-737E8C49542D}" srcOrd="2" destOrd="0" parTransId="{29BCC0C0-E99B-44F0-8DFB-3B3EE40641D8}" sibTransId="{883A4801-4A22-463E-943B-E8D006FDF52D}"/>
    <dgm:cxn modelId="{EB495EC7-12D3-48EC-A895-DF5EC6D18DCA}" srcId="{97AD2036-98DF-4025-9A96-9B958EC77236}" destId="{2A4DA5A0-0C1B-439F-B218-3F5D69815C9E}" srcOrd="2" destOrd="0" parTransId="{17612DD6-50A3-45CC-8E4A-16FB751EB0D4}" sibTransId="{7A0A6866-70FD-4B04-BE24-9CDEEDAF661E}"/>
    <dgm:cxn modelId="{0E575EC9-62AB-43A7-AD3A-6EBA8199DA24}" type="presOf" srcId="{E805AA73-7F81-4AFC-8DBD-5DB6202EF110}" destId="{698AB8F3-9457-46D5-B855-75EC1F04E5D4}" srcOrd="0" destOrd="0" presId="urn:microsoft.com/office/officeart/2016/7/layout/RepeatingBendingProcessNew"/>
    <dgm:cxn modelId="{7ACD12D0-FD13-406D-B001-2850CF28707B}" type="presOf" srcId="{7E43F688-F97C-432A-B188-F8AA5EAA998B}" destId="{7FBCB8B2-F948-4861-BF4F-D49437F8CBC0}" srcOrd="0" destOrd="2" presId="urn:microsoft.com/office/officeart/2016/7/layout/RepeatingBendingProcessNew"/>
    <dgm:cxn modelId="{AF9C25D7-4D07-4B06-B4B6-BC41EF9A1BB8}" srcId="{C08800EC-8A3C-44EA-985F-065253E0C5D5}" destId="{3D202A9F-85F5-457E-8BD2-E638AE82C055}" srcOrd="2" destOrd="0" parTransId="{E57ECF10-17C5-4E30-844C-65BC3A7F997A}" sibTransId="{9A422EB3-350A-4D07-95BE-2E4183CAC98D}"/>
    <dgm:cxn modelId="{26D025DF-D4DB-403A-ACB2-282B5C755633}" type="presOf" srcId="{D8A9262E-F12E-4BFD-A8BF-616E788A798C}" destId="{7FBCB8B2-F948-4861-BF4F-D49437F8CBC0}" srcOrd="0" destOrd="3" presId="urn:microsoft.com/office/officeart/2016/7/layout/RepeatingBendingProcessNew"/>
    <dgm:cxn modelId="{E0EB96E0-DF50-4F88-A2FC-DF25701F0267}" srcId="{C08800EC-8A3C-44EA-985F-065253E0C5D5}" destId="{B320E64B-4311-4B60-9A46-30605DFAA0A9}" srcOrd="1" destOrd="0" parTransId="{FD9E7735-6D14-416C-BC82-6B4F51C07AFC}" sibTransId="{E99AFD7D-D76D-4B20-95D3-E21893F91D88}"/>
    <dgm:cxn modelId="{9FA016E2-1112-4708-A8B4-DE89AFFC4A50}" type="presOf" srcId="{B320E64B-4311-4B60-9A46-30605DFAA0A9}" destId="{3005906D-141C-4BE1-BB37-EDA896024E60}" srcOrd="0" destOrd="2" presId="urn:microsoft.com/office/officeart/2016/7/layout/RepeatingBendingProcessNew"/>
    <dgm:cxn modelId="{8FBC8AEC-1346-4B1F-A9AE-58BF216B2B68}" type="presOf" srcId="{FC17F5E7-12A3-42FE-8458-14AB674380D9}" destId="{3005906D-141C-4BE1-BB37-EDA896024E60}" srcOrd="0" destOrd="4" presId="urn:microsoft.com/office/officeart/2016/7/layout/RepeatingBendingProcessNew"/>
    <dgm:cxn modelId="{16F47AEE-1A6C-44B5-8DCA-F9CAA074A268}" type="presOf" srcId="{FB08CFA8-A0D3-42AE-9A35-C3CED3F91BAF}" destId="{3677259A-7E39-42D2-80AC-D79B2E1DE6E6}" srcOrd="0" destOrd="1" presId="urn:microsoft.com/office/officeart/2016/7/layout/RepeatingBendingProcessNew"/>
    <dgm:cxn modelId="{6B66B8EF-ED52-4673-8A9B-D095C2DD30C3}" srcId="{C08800EC-8A3C-44EA-985F-065253E0C5D5}" destId="{AFC6B176-6385-42D9-86D1-370858978AE0}" srcOrd="4" destOrd="0" parTransId="{CEC087BA-7CB1-4F82-8D79-27A82F7AA568}" sibTransId="{04485BE0-697A-45D1-9524-E08AAD0C18CE}"/>
    <dgm:cxn modelId="{694738F1-F8A5-41E4-ACB9-5AFA9B8760A0}" type="presOf" srcId="{C08800EC-8A3C-44EA-985F-065253E0C5D5}" destId="{3005906D-141C-4BE1-BB37-EDA896024E60}" srcOrd="0" destOrd="0" presId="urn:microsoft.com/office/officeart/2016/7/layout/RepeatingBendingProcessNew"/>
    <dgm:cxn modelId="{AC6536FA-335E-4CEA-90AE-DA61C3370A24}" type="presOf" srcId="{2A4DA5A0-0C1B-439F-B218-3F5D69815C9E}" destId="{7FBCB8B2-F948-4861-BF4F-D49437F8CBC0}" srcOrd="0" destOrd="0" presId="urn:microsoft.com/office/officeart/2016/7/layout/RepeatingBendingProcessNew"/>
    <dgm:cxn modelId="{FC93FC93-3953-4D64-8CF3-E9FB8462016D}" type="presParOf" srcId="{03B82483-82AE-474A-99D0-089EE5579AC3}" destId="{3677259A-7E39-42D2-80AC-D79B2E1DE6E6}" srcOrd="0" destOrd="0" presId="urn:microsoft.com/office/officeart/2016/7/layout/RepeatingBendingProcessNew"/>
    <dgm:cxn modelId="{E3D1C302-B279-40E0-8752-88DD8A8FB1FB}" type="presParOf" srcId="{03B82483-82AE-474A-99D0-089EE5579AC3}" destId="{5FD2B0A8-DC45-4D03-BB84-F7385017BC97}" srcOrd="1" destOrd="0" presId="urn:microsoft.com/office/officeart/2016/7/layout/RepeatingBendingProcessNew"/>
    <dgm:cxn modelId="{16BC4976-A751-47FD-BD46-430A8D52E834}" type="presParOf" srcId="{5FD2B0A8-DC45-4D03-BB84-F7385017BC97}" destId="{E37CA0E7-D0ED-4FB9-8C71-709EF0EC775E}" srcOrd="0" destOrd="0" presId="urn:microsoft.com/office/officeart/2016/7/layout/RepeatingBendingProcessNew"/>
    <dgm:cxn modelId="{7DD17FA0-908D-468B-8573-818C71945FE7}" type="presParOf" srcId="{03B82483-82AE-474A-99D0-089EE5579AC3}" destId="{3005906D-141C-4BE1-BB37-EDA896024E60}" srcOrd="2" destOrd="0" presId="urn:microsoft.com/office/officeart/2016/7/layout/RepeatingBendingProcessNew"/>
    <dgm:cxn modelId="{ABC52C76-1175-404F-B46F-E9884D08985F}" type="presParOf" srcId="{03B82483-82AE-474A-99D0-089EE5579AC3}" destId="{698AB8F3-9457-46D5-B855-75EC1F04E5D4}" srcOrd="3" destOrd="0" presId="urn:microsoft.com/office/officeart/2016/7/layout/RepeatingBendingProcessNew"/>
    <dgm:cxn modelId="{AC093DF7-247F-40F3-8660-2D1E4C3189B6}" type="presParOf" srcId="{698AB8F3-9457-46D5-B855-75EC1F04E5D4}" destId="{A34914A3-85B8-4FA0-919D-DF910335E4F4}" srcOrd="0" destOrd="0" presId="urn:microsoft.com/office/officeart/2016/7/layout/RepeatingBendingProcessNew"/>
    <dgm:cxn modelId="{BE4B4B97-181C-4EBB-A368-CCBDDCD2CA10}" type="presParOf" srcId="{03B82483-82AE-474A-99D0-089EE5579AC3}" destId="{7FBCB8B2-F948-4861-BF4F-D49437F8CBC0}" srcOrd="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AD2036-98DF-4025-9A96-9B958EC77236}" type="doc">
      <dgm:prSet loTypeId="urn:microsoft.com/office/officeart/2016/7/layout/RepeatingBendingProcessNew" loCatId="process" qsTypeId="urn:microsoft.com/office/officeart/2005/8/quickstyle/simple3" qsCatId="simple" csTypeId="urn:microsoft.com/office/officeart/2005/8/colors/accent1_5" csCatId="accent1" phldr="1"/>
      <dgm:spPr/>
      <dgm:t>
        <a:bodyPr/>
        <a:lstStyle/>
        <a:p>
          <a:endParaRPr lang="en-US"/>
        </a:p>
      </dgm:t>
    </dgm:pt>
    <dgm:pt modelId="{0E13BC2E-66DF-4075-B803-4371D3D794E9}">
      <dgm:prSet/>
      <dgm:spPr/>
      <dgm:t>
        <a:bodyPr/>
        <a:lstStyle/>
        <a:p>
          <a:r>
            <a:rPr lang="en-US" sz="1200" b="1" dirty="0"/>
            <a:t>Absence of Anti-CSRF Tokens</a:t>
          </a:r>
        </a:p>
      </dgm:t>
    </dgm:pt>
    <dgm:pt modelId="{898694F7-18F2-4C24-AC32-B0C8D991D239}" type="parTrans" cxnId="{9E9F1B75-C4AE-456C-A4C3-1FE48CAA3404}">
      <dgm:prSet/>
      <dgm:spPr/>
      <dgm:t>
        <a:bodyPr/>
        <a:lstStyle/>
        <a:p>
          <a:endParaRPr lang="en-US"/>
        </a:p>
      </dgm:t>
    </dgm:pt>
    <dgm:pt modelId="{AA477DB4-7766-4B39-AF04-08FD098678C0}" type="sibTrans" cxnId="{9E9F1B75-C4AE-456C-A4C3-1FE48CAA3404}">
      <dgm:prSet phldrT="1" phldr="0"/>
      <dgm:spPr/>
      <dgm:t>
        <a:bodyPr/>
        <a:lstStyle/>
        <a:p>
          <a:endParaRPr lang="en-US" dirty="0"/>
        </a:p>
      </dgm:t>
    </dgm:pt>
    <dgm:pt modelId="{FB08CFA8-A0D3-42AE-9A35-C3CED3F91BAF}">
      <dgm:prSet custT="1"/>
      <dgm:spPr/>
      <dgm:t>
        <a:bodyPr/>
        <a:lstStyle/>
        <a:p>
          <a:r>
            <a:rPr lang="en-US" sz="1000" dirty="0"/>
            <a:t>There were at least 5374 instances when no Anti-CSRF tokens were identified in an HTML submission form</a:t>
          </a:r>
        </a:p>
      </dgm:t>
    </dgm:pt>
    <dgm:pt modelId="{144089B1-0B65-4864-8C0C-AAE8CC78CB4F}" type="parTrans" cxnId="{09741953-A1B8-40AC-8DD2-A272F5B89DA6}">
      <dgm:prSet/>
      <dgm:spPr/>
      <dgm:t>
        <a:bodyPr/>
        <a:lstStyle/>
        <a:p>
          <a:endParaRPr lang="en-US"/>
        </a:p>
      </dgm:t>
    </dgm:pt>
    <dgm:pt modelId="{D618F4A5-182F-4205-9A2A-FF63361B4875}" type="sibTrans" cxnId="{09741953-A1B8-40AC-8DD2-A272F5B89DA6}">
      <dgm:prSet/>
      <dgm:spPr/>
      <dgm:t>
        <a:bodyPr/>
        <a:lstStyle/>
        <a:p>
          <a:endParaRPr lang="en-US"/>
        </a:p>
      </dgm:t>
    </dgm:pt>
    <dgm:pt modelId="{0A168252-AA73-44D2-A97D-923D66C82E2E}">
      <dgm:prSet custT="1"/>
      <dgm:spPr/>
      <dgm:t>
        <a:bodyPr/>
        <a:lstStyle/>
        <a:p>
          <a:r>
            <a:rPr lang="en-US" sz="1000" b="0" i="0" baseline="0" dirty="0"/>
            <a:t>A CSRF (cross-site request forgery) attack includes forcing a victim to submit an HTTP request to a target location without their knowledge or purpose in order to conduct an action as the victim</a:t>
          </a:r>
          <a:endParaRPr lang="en-US" sz="1000" dirty="0"/>
        </a:p>
      </dgm:t>
    </dgm:pt>
    <dgm:pt modelId="{D49CC3D8-5671-41D2-B1F8-72CA14935476}" type="parTrans" cxnId="{33E30F5F-CF76-46E6-9003-92F264B763AD}">
      <dgm:prSet/>
      <dgm:spPr/>
      <dgm:t>
        <a:bodyPr/>
        <a:lstStyle/>
        <a:p>
          <a:endParaRPr lang="en-US"/>
        </a:p>
      </dgm:t>
    </dgm:pt>
    <dgm:pt modelId="{0F0979DA-DCD1-4CAF-8C58-A8D532DBBEA0}" type="sibTrans" cxnId="{33E30F5F-CF76-46E6-9003-92F264B763AD}">
      <dgm:prSet/>
      <dgm:spPr/>
      <dgm:t>
        <a:bodyPr/>
        <a:lstStyle/>
        <a:p>
          <a:endParaRPr lang="en-US"/>
        </a:p>
      </dgm:t>
    </dgm:pt>
    <dgm:pt modelId="{C08800EC-8A3C-44EA-985F-065253E0C5D5}">
      <dgm:prSet/>
      <dgm:spPr/>
      <dgm:t>
        <a:bodyPr/>
        <a:lstStyle/>
        <a:p>
          <a:r>
            <a:rPr lang="en-US" sz="1200" b="1" dirty="0"/>
            <a:t>Application Error Disclosure</a:t>
          </a:r>
        </a:p>
      </dgm:t>
    </dgm:pt>
    <dgm:pt modelId="{94DB557E-E07A-4143-B462-624F95F2376D}" type="parTrans" cxnId="{EF973825-7411-4039-89BF-49A99C19CF00}">
      <dgm:prSet/>
      <dgm:spPr/>
      <dgm:t>
        <a:bodyPr/>
        <a:lstStyle/>
        <a:p>
          <a:endParaRPr lang="en-US"/>
        </a:p>
      </dgm:t>
    </dgm:pt>
    <dgm:pt modelId="{E805AA73-7F81-4AFC-8DBD-5DB6202EF110}" type="sibTrans" cxnId="{EF973825-7411-4039-89BF-49A99C19CF00}">
      <dgm:prSet phldrT="2" phldr="0"/>
      <dgm:spPr/>
      <dgm:t>
        <a:bodyPr/>
        <a:lstStyle/>
        <a:p>
          <a:endParaRPr lang="en-US" dirty="0"/>
        </a:p>
      </dgm:t>
    </dgm:pt>
    <dgm:pt modelId="{39F6403E-A165-439E-81B0-214087FBC772}">
      <dgm:prSet custT="1"/>
      <dgm:spPr/>
      <dgm:t>
        <a:bodyPr/>
        <a:lstStyle/>
        <a:p>
          <a:r>
            <a:rPr lang="en-US" sz="1000" dirty="0"/>
            <a:t>The site displays an error/warning message that may reveal sensitive information such as the location of the file that caused the unhandled exception</a:t>
          </a:r>
        </a:p>
      </dgm:t>
    </dgm:pt>
    <dgm:pt modelId="{F5D60875-BEC3-4123-BDC1-A021BA7B7EEF}" type="parTrans" cxnId="{A5098D53-258B-47DA-B997-395AB7C898AC}">
      <dgm:prSet/>
      <dgm:spPr/>
      <dgm:t>
        <a:bodyPr/>
        <a:lstStyle/>
        <a:p>
          <a:endParaRPr lang="en-US"/>
        </a:p>
      </dgm:t>
    </dgm:pt>
    <dgm:pt modelId="{82D5DAFD-F714-48BD-BA4D-DA4A476460E5}" type="sibTrans" cxnId="{A5098D53-258B-47DA-B997-395AB7C898AC}">
      <dgm:prSet/>
      <dgm:spPr/>
      <dgm:t>
        <a:bodyPr/>
        <a:lstStyle/>
        <a:p>
          <a:endParaRPr lang="en-US"/>
        </a:p>
      </dgm:t>
    </dgm:pt>
    <dgm:pt modelId="{B320E64B-4311-4B60-9A46-30605DFAA0A9}">
      <dgm:prSet custT="1"/>
      <dgm:spPr/>
      <dgm:t>
        <a:bodyPr/>
        <a:lstStyle/>
        <a:p>
          <a:r>
            <a:rPr lang="en-US" sz="1000" dirty="0"/>
            <a:t>If the problem message is discovered on a manual page, the warning might be a false positive</a:t>
          </a:r>
        </a:p>
      </dgm:t>
    </dgm:pt>
    <dgm:pt modelId="{FD9E7735-6D14-416C-BC82-6B4F51C07AFC}" type="parTrans" cxnId="{E0EB96E0-DF50-4F88-A2FC-DF25701F0267}">
      <dgm:prSet/>
      <dgm:spPr/>
      <dgm:t>
        <a:bodyPr/>
        <a:lstStyle/>
        <a:p>
          <a:endParaRPr lang="en-US"/>
        </a:p>
      </dgm:t>
    </dgm:pt>
    <dgm:pt modelId="{E99AFD7D-D76D-4B20-95D3-E21893F91D88}" type="sibTrans" cxnId="{E0EB96E0-DF50-4F88-A2FC-DF25701F0267}">
      <dgm:prSet/>
      <dgm:spPr/>
      <dgm:t>
        <a:bodyPr/>
        <a:lstStyle/>
        <a:p>
          <a:endParaRPr lang="en-US"/>
        </a:p>
      </dgm:t>
    </dgm:pt>
    <dgm:pt modelId="{2A4DA5A0-0C1B-439F-B218-3F5D69815C9E}">
      <dgm:prSet/>
      <dgm:spPr/>
      <dgm:t>
        <a:bodyPr/>
        <a:lstStyle/>
        <a:p>
          <a:r>
            <a:rPr lang="en-US" b="1" dirty="0"/>
            <a:t>Big Redirect Detected (Potential Sensitive Information Leak)</a:t>
          </a:r>
        </a:p>
      </dgm:t>
    </dgm:pt>
    <dgm:pt modelId="{17612DD6-50A3-45CC-8E4A-16FB751EB0D4}" type="parTrans" cxnId="{EB495EC7-12D3-48EC-A895-DF5EC6D18DCA}">
      <dgm:prSet/>
      <dgm:spPr/>
      <dgm:t>
        <a:bodyPr/>
        <a:lstStyle/>
        <a:p>
          <a:endParaRPr lang="en-US"/>
        </a:p>
      </dgm:t>
    </dgm:pt>
    <dgm:pt modelId="{7A0A6866-70FD-4B04-BE24-9CDEEDAF661E}" type="sibTrans" cxnId="{EB495EC7-12D3-48EC-A895-DF5EC6D18DCA}">
      <dgm:prSet phldrT="3" phldr="0"/>
      <dgm:spPr/>
      <dgm:t>
        <a:bodyPr/>
        <a:lstStyle/>
        <a:p>
          <a:endParaRPr lang="en-US"/>
        </a:p>
      </dgm:t>
    </dgm:pt>
    <dgm:pt modelId="{D3613714-CC5E-44FE-928C-46164DF6B445}">
      <dgm:prSet/>
      <dgm:spPr/>
      <dgm:t>
        <a:bodyPr/>
        <a:lstStyle/>
        <a:p>
          <a:r>
            <a:rPr lang="en-US" dirty="0"/>
            <a:t>The server responded with a redirect that appeared to have delivered a huge response</a:t>
          </a:r>
        </a:p>
      </dgm:t>
    </dgm:pt>
    <dgm:pt modelId="{AA9D07B0-FC86-460E-BF79-D7756987A08C}" type="parTrans" cxnId="{471DF317-2580-452B-8D49-CBF77D5D51AE}">
      <dgm:prSet/>
      <dgm:spPr/>
      <dgm:t>
        <a:bodyPr/>
        <a:lstStyle/>
        <a:p>
          <a:endParaRPr lang="en-US"/>
        </a:p>
      </dgm:t>
    </dgm:pt>
    <dgm:pt modelId="{21F81115-D194-4EFF-B37F-C91A437F369D}" type="sibTrans" cxnId="{471DF317-2580-452B-8D49-CBF77D5D51AE}">
      <dgm:prSet/>
      <dgm:spPr/>
      <dgm:t>
        <a:bodyPr/>
        <a:lstStyle/>
        <a:p>
          <a:endParaRPr lang="en-US"/>
        </a:p>
      </dgm:t>
    </dgm:pt>
    <dgm:pt modelId="{7E43F688-F97C-432A-B188-F8AA5EAA998B}">
      <dgm:prSet/>
      <dgm:spPr/>
      <dgm:t>
        <a:bodyPr/>
        <a:lstStyle/>
        <a:p>
          <a:r>
            <a:rPr lang="en-US" dirty="0"/>
            <a:t>Despite sending a redirect, the server also responded with body content (which may include sensitive details, PII, etc.)</a:t>
          </a:r>
        </a:p>
      </dgm:t>
    </dgm:pt>
    <dgm:pt modelId="{5518B9F2-9618-41ED-B268-FD4FD8F8C242}" type="parTrans" cxnId="{0345CD60-84B9-4BAE-B9F0-C7FF9F8889D0}">
      <dgm:prSet/>
      <dgm:spPr/>
      <dgm:t>
        <a:bodyPr/>
        <a:lstStyle/>
        <a:p>
          <a:endParaRPr lang="en-US"/>
        </a:p>
      </dgm:t>
    </dgm:pt>
    <dgm:pt modelId="{08DFBD7D-DC32-4B77-85FD-421570845BCF}" type="sibTrans" cxnId="{0345CD60-84B9-4BAE-B9F0-C7FF9F8889D0}">
      <dgm:prSet/>
      <dgm:spPr/>
      <dgm:t>
        <a:bodyPr/>
        <a:lstStyle/>
        <a:p>
          <a:endParaRPr lang="en-US"/>
        </a:p>
      </dgm:t>
    </dgm:pt>
    <dgm:pt modelId="{703960D3-10EB-415E-A296-737E8C49542D}">
      <dgm:prSet custT="1"/>
      <dgm:spPr/>
      <dgm:t>
        <a:bodyPr/>
        <a:lstStyle/>
        <a:p>
          <a:pPr>
            <a:buNone/>
          </a:pPr>
          <a:r>
            <a:rPr lang="en-US" sz="1000" b="1" dirty="0"/>
            <a:t>Solution:</a:t>
          </a:r>
        </a:p>
      </dgm:t>
    </dgm:pt>
    <dgm:pt modelId="{29BCC0C0-E99B-44F0-8DFB-3B3EE40641D8}" type="parTrans" cxnId="{2944EDC3-01DD-4D3F-ACFE-98EB8535CA38}">
      <dgm:prSet/>
      <dgm:spPr/>
      <dgm:t>
        <a:bodyPr/>
        <a:lstStyle/>
        <a:p>
          <a:endParaRPr lang="en-US"/>
        </a:p>
      </dgm:t>
    </dgm:pt>
    <dgm:pt modelId="{883A4801-4A22-463E-943B-E8D006FDF52D}" type="sibTrans" cxnId="{2944EDC3-01DD-4D3F-ACFE-98EB8535CA38}">
      <dgm:prSet/>
      <dgm:spPr/>
      <dgm:t>
        <a:bodyPr/>
        <a:lstStyle/>
        <a:p>
          <a:endParaRPr lang="en-US"/>
        </a:p>
      </dgm:t>
    </dgm:pt>
    <dgm:pt modelId="{483EDF8E-6484-43F7-8858-972E121F6B0F}">
      <dgm:prSet/>
      <dgm:spPr/>
      <dgm:t>
        <a:bodyPr/>
        <a:lstStyle/>
        <a:p>
          <a:endParaRPr lang="en-US" sz="900" dirty="0"/>
        </a:p>
      </dgm:t>
    </dgm:pt>
    <dgm:pt modelId="{5ABC8274-9695-4365-AAB7-3C120ECF73DD}" type="parTrans" cxnId="{4000E281-44D2-4923-A304-16D319C00A8A}">
      <dgm:prSet/>
      <dgm:spPr/>
      <dgm:t>
        <a:bodyPr/>
        <a:lstStyle/>
        <a:p>
          <a:endParaRPr lang="en-US"/>
        </a:p>
      </dgm:t>
    </dgm:pt>
    <dgm:pt modelId="{79DFE90D-01A7-47B7-A13D-5985788511C9}" type="sibTrans" cxnId="{4000E281-44D2-4923-A304-16D319C00A8A}">
      <dgm:prSet/>
      <dgm:spPr/>
      <dgm:t>
        <a:bodyPr/>
        <a:lstStyle/>
        <a:p>
          <a:endParaRPr lang="en-US"/>
        </a:p>
      </dgm:t>
    </dgm:pt>
    <dgm:pt modelId="{3AE7C619-DFCD-4A76-AC0C-6F410BA26439}">
      <dgm:prSet custT="1"/>
      <dgm:spPr/>
      <dgm:t>
        <a:bodyPr/>
        <a:lstStyle/>
        <a:p>
          <a:r>
            <a:rPr lang="en-US" sz="1000" dirty="0"/>
            <a:t>Use a vetted library or framework that does not allow this weakness to occur or provides constructs that make this weakness easier to avoid</a:t>
          </a:r>
        </a:p>
      </dgm:t>
    </dgm:pt>
    <dgm:pt modelId="{C2138130-0AEC-40A2-A825-29BF79B5D4CA}" type="parTrans" cxnId="{B90ED7A0-BC55-438F-B0B5-7CFB3850E295}">
      <dgm:prSet/>
      <dgm:spPr/>
      <dgm:t>
        <a:bodyPr/>
        <a:lstStyle/>
        <a:p>
          <a:endParaRPr lang="en-US"/>
        </a:p>
      </dgm:t>
    </dgm:pt>
    <dgm:pt modelId="{678BF090-C4F3-4770-9CB4-5EFE39395D63}" type="sibTrans" cxnId="{B90ED7A0-BC55-438F-B0B5-7CFB3850E295}">
      <dgm:prSet/>
      <dgm:spPr/>
      <dgm:t>
        <a:bodyPr/>
        <a:lstStyle/>
        <a:p>
          <a:endParaRPr lang="en-US"/>
        </a:p>
      </dgm:t>
    </dgm:pt>
    <dgm:pt modelId="{FC17F5E7-12A3-42FE-8458-14AB674380D9}">
      <dgm:prSet custT="1"/>
      <dgm:spPr/>
      <dgm:t>
        <a:bodyPr/>
        <a:lstStyle/>
        <a:p>
          <a:pPr>
            <a:buNone/>
          </a:pPr>
          <a:r>
            <a:rPr lang="en-US" sz="1000" b="1" dirty="0"/>
            <a:t>Solution:</a:t>
          </a:r>
        </a:p>
      </dgm:t>
    </dgm:pt>
    <dgm:pt modelId="{201556E8-F658-49AE-B575-F4F62AF9D91F}" type="parTrans" cxnId="{CC067753-C1EE-4282-8E38-16C1F17433FA}">
      <dgm:prSet/>
      <dgm:spPr/>
      <dgm:t>
        <a:bodyPr/>
        <a:lstStyle/>
        <a:p>
          <a:endParaRPr lang="en-US"/>
        </a:p>
      </dgm:t>
    </dgm:pt>
    <dgm:pt modelId="{451D795D-9354-4CEC-93BC-90D92D8E8F25}" type="sibTrans" cxnId="{CC067753-C1EE-4282-8E38-16C1F17433FA}">
      <dgm:prSet/>
      <dgm:spPr/>
      <dgm:t>
        <a:bodyPr/>
        <a:lstStyle/>
        <a:p>
          <a:endParaRPr lang="en-US"/>
        </a:p>
      </dgm:t>
    </dgm:pt>
    <dgm:pt modelId="{AFC6B176-6385-42D9-86D1-370858978AE0}">
      <dgm:prSet custT="1"/>
      <dgm:spPr/>
      <dgm:t>
        <a:bodyPr/>
        <a:lstStyle/>
        <a:p>
          <a:r>
            <a:rPr lang="en-US" sz="1000" dirty="0"/>
            <a:t>Review the source code of this page. Implement custom error pages. Consider implementing a mechanism to provide a unique error reference/identifier to the client (browser) while logging the details on the server side and not exposing them to the user</a:t>
          </a:r>
        </a:p>
      </dgm:t>
    </dgm:pt>
    <dgm:pt modelId="{CEC087BA-7CB1-4F82-8D79-27A82F7AA568}" type="parTrans" cxnId="{6B66B8EF-ED52-4673-8A9B-D095C2DD30C3}">
      <dgm:prSet/>
      <dgm:spPr/>
      <dgm:t>
        <a:bodyPr/>
        <a:lstStyle/>
        <a:p>
          <a:endParaRPr lang="en-US"/>
        </a:p>
      </dgm:t>
    </dgm:pt>
    <dgm:pt modelId="{04485BE0-697A-45D1-9524-E08AAD0C18CE}" type="sibTrans" cxnId="{6B66B8EF-ED52-4673-8A9B-D095C2DD30C3}">
      <dgm:prSet/>
      <dgm:spPr/>
      <dgm:t>
        <a:bodyPr/>
        <a:lstStyle/>
        <a:p>
          <a:endParaRPr lang="en-US"/>
        </a:p>
      </dgm:t>
    </dgm:pt>
    <dgm:pt modelId="{85C3B265-2F10-46D2-9585-03242EE7DBA1}">
      <dgm:prSet/>
      <dgm:spPr/>
      <dgm:t>
        <a:bodyPr/>
        <a:lstStyle/>
        <a:p>
          <a:r>
            <a:rPr lang="en-US" dirty="0"/>
            <a:t>Ensure that no sensitive information is leaked via redirect responses. Redirect responses should have almost no content</a:t>
          </a:r>
        </a:p>
      </dgm:t>
    </dgm:pt>
    <dgm:pt modelId="{BF5A9515-7C58-4977-8577-C310D427940B}" type="parTrans" cxnId="{6BE9E6AF-B6E7-451D-AF2D-ACC854FDCF8A}">
      <dgm:prSet/>
      <dgm:spPr/>
      <dgm:t>
        <a:bodyPr/>
        <a:lstStyle/>
        <a:p>
          <a:endParaRPr lang="en-US"/>
        </a:p>
      </dgm:t>
    </dgm:pt>
    <dgm:pt modelId="{15EE5788-BF69-4C82-9EA1-8D54F8E4321E}" type="sibTrans" cxnId="{6BE9E6AF-B6E7-451D-AF2D-ACC854FDCF8A}">
      <dgm:prSet/>
      <dgm:spPr/>
      <dgm:t>
        <a:bodyPr/>
        <a:lstStyle/>
        <a:p>
          <a:endParaRPr lang="en-US"/>
        </a:p>
      </dgm:t>
    </dgm:pt>
    <dgm:pt modelId="{D8A9262E-F12E-4BFD-A8BF-616E788A798C}">
      <dgm:prSet/>
      <dgm:spPr/>
      <dgm:t>
        <a:bodyPr/>
        <a:lstStyle/>
        <a:p>
          <a:pPr>
            <a:buNone/>
          </a:pPr>
          <a:r>
            <a:rPr lang="en-US" b="1" dirty="0"/>
            <a:t>Solution:</a:t>
          </a:r>
        </a:p>
      </dgm:t>
    </dgm:pt>
    <dgm:pt modelId="{75577FC4-1955-4190-BC95-3B74BA9FADC6}" type="parTrans" cxnId="{ADF4E43F-F6A0-4C16-ADDB-FCDFCF04DFE6}">
      <dgm:prSet/>
      <dgm:spPr/>
      <dgm:t>
        <a:bodyPr/>
        <a:lstStyle/>
        <a:p>
          <a:endParaRPr lang="en-US"/>
        </a:p>
      </dgm:t>
    </dgm:pt>
    <dgm:pt modelId="{A2DD3ED6-3C59-428E-A8BF-6FDEA4692B9A}" type="sibTrans" cxnId="{ADF4E43F-F6A0-4C16-ADDB-FCDFCF04DFE6}">
      <dgm:prSet/>
      <dgm:spPr/>
      <dgm:t>
        <a:bodyPr/>
        <a:lstStyle/>
        <a:p>
          <a:endParaRPr lang="en-US"/>
        </a:p>
      </dgm:t>
    </dgm:pt>
    <dgm:pt modelId="{03B82483-82AE-474A-99D0-089EE5579AC3}" type="pres">
      <dgm:prSet presAssocID="{97AD2036-98DF-4025-9A96-9B958EC77236}" presName="Name0" presStyleCnt="0">
        <dgm:presLayoutVars>
          <dgm:dir/>
          <dgm:resizeHandles val="exact"/>
        </dgm:presLayoutVars>
      </dgm:prSet>
      <dgm:spPr/>
    </dgm:pt>
    <dgm:pt modelId="{3677259A-7E39-42D2-80AC-D79B2E1DE6E6}" type="pres">
      <dgm:prSet presAssocID="{0E13BC2E-66DF-4075-B803-4371D3D794E9}" presName="node" presStyleLbl="node1" presStyleIdx="0" presStyleCnt="3" custScaleX="108251" custScaleY="111385">
        <dgm:presLayoutVars>
          <dgm:bulletEnabled val="1"/>
        </dgm:presLayoutVars>
      </dgm:prSet>
      <dgm:spPr/>
    </dgm:pt>
    <dgm:pt modelId="{5FD2B0A8-DC45-4D03-BB84-F7385017BC97}" type="pres">
      <dgm:prSet presAssocID="{AA477DB4-7766-4B39-AF04-08FD098678C0}" presName="sibTrans" presStyleLbl="sibTrans1D1" presStyleIdx="0" presStyleCnt="2"/>
      <dgm:spPr/>
    </dgm:pt>
    <dgm:pt modelId="{E37CA0E7-D0ED-4FB9-8C71-709EF0EC775E}" type="pres">
      <dgm:prSet presAssocID="{AA477DB4-7766-4B39-AF04-08FD098678C0}" presName="connectorText" presStyleLbl="sibTrans1D1" presStyleIdx="0" presStyleCnt="2"/>
      <dgm:spPr/>
    </dgm:pt>
    <dgm:pt modelId="{3005906D-141C-4BE1-BB37-EDA896024E60}" type="pres">
      <dgm:prSet presAssocID="{C08800EC-8A3C-44EA-985F-065253E0C5D5}" presName="node" presStyleLbl="node1" presStyleIdx="1" presStyleCnt="3" custScaleX="113751" custScaleY="111202" custLinFactNeighborX="-1086" custLinFactNeighborY="286">
        <dgm:presLayoutVars>
          <dgm:bulletEnabled val="1"/>
        </dgm:presLayoutVars>
      </dgm:prSet>
      <dgm:spPr/>
    </dgm:pt>
    <dgm:pt modelId="{698AB8F3-9457-46D5-B855-75EC1F04E5D4}" type="pres">
      <dgm:prSet presAssocID="{E805AA73-7F81-4AFC-8DBD-5DB6202EF110}" presName="sibTrans" presStyleLbl="sibTrans1D1" presStyleIdx="1" presStyleCnt="2"/>
      <dgm:spPr/>
    </dgm:pt>
    <dgm:pt modelId="{A34914A3-85B8-4FA0-919D-DF910335E4F4}" type="pres">
      <dgm:prSet presAssocID="{E805AA73-7F81-4AFC-8DBD-5DB6202EF110}" presName="connectorText" presStyleLbl="sibTrans1D1" presStyleIdx="1" presStyleCnt="2"/>
      <dgm:spPr/>
    </dgm:pt>
    <dgm:pt modelId="{7FBCB8B2-F948-4861-BF4F-D49437F8CBC0}" type="pres">
      <dgm:prSet presAssocID="{2A4DA5A0-0C1B-439F-B218-3F5D69815C9E}" presName="node" presStyleLbl="node1" presStyleIdx="2" presStyleCnt="3" custScaleX="106079" custScaleY="110699">
        <dgm:presLayoutVars>
          <dgm:bulletEnabled val="1"/>
        </dgm:presLayoutVars>
      </dgm:prSet>
      <dgm:spPr/>
    </dgm:pt>
  </dgm:ptLst>
  <dgm:cxnLst>
    <dgm:cxn modelId="{471DF317-2580-452B-8D49-CBF77D5D51AE}" srcId="{2A4DA5A0-0C1B-439F-B218-3F5D69815C9E}" destId="{D3613714-CC5E-44FE-928C-46164DF6B445}" srcOrd="0" destOrd="0" parTransId="{AA9D07B0-FC86-460E-BF79-D7756987A08C}" sibTransId="{21F81115-D194-4EFF-B37F-C91A437F369D}"/>
    <dgm:cxn modelId="{EF973825-7411-4039-89BF-49A99C19CF00}" srcId="{97AD2036-98DF-4025-9A96-9B958EC77236}" destId="{C08800EC-8A3C-44EA-985F-065253E0C5D5}" srcOrd="1" destOrd="0" parTransId="{94DB557E-E07A-4143-B462-624F95F2376D}" sibTransId="{E805AA73-7F81-4AFC-8DBD-5DB6202EF110}"/>
    <dgm:cxn modelId="{ADF4E43F-F6A0-4C16-ADDB-FCDFCF04DFE6}" srcId="{2A4DA5A0-0C1B-439F-B218-3F5D69815C9E}" destId="{D8A9262E-F12E-4BFD-A8BF-616E788A798C}" srcOrd="2" destOrd="0" parTransId="{75577FC4-1955-4190-BC95-3B74BA9FADC6}" sibTransId="{A2DD3ED6-3C59-428E-A8BF-6FDEA4692B9A}"/>
    <dgm:cxn modelId="{33E30F5F-CF76-46E6-9003-92F264B763AD}" srcId="{0E13BC2E-66DF-4075-B803-4371D3D794E9}" destId="{0A168252-AA73-44D2-A97D-923D66C82E2E}" srcOrd="1" destOrd="0" parTransId="{D49CC3D8-5671-41D2-B1F8-72CA14935476}" sibTransId="{0F0979DA-DCD1-4CAF-8C58-A8D532DBBEA0}"/>
    <dgm:cxn modelId="{ACF50360-7575-45DD-B558-B0B0515ADE66}" type="presOf" srcId="{483EDF8E-6484-43F7-8858-972E121F6B0F}" destId="{3677259A-7E39-42D2-80AC-D79B2E1DE6E6}" srcOrd="0" destOrd="5" presId="urn:microsoft.com/office/officeart/2016/7/layout/RepeatingBendingProcessNew"/>
    <dgm:cxn modelId="{0345CD60-84B9-4BAE-B9F0-C7FF9F8889D0}" srcId="{2A4DA5A0-0C1B-439F-B218-3F5D69815C9E}" destId="{7E43F688-F97C-432A-B188-F8AA5EAA998B}" srcOrd="1" destOrd="0" parTransId="{5518B9F2-9618-41ED-B268-FD4FD8F8C242}" sibTransId="{08DFBD7D-DC32-4B77-85FD-421570845BCF}"/>
    <dgm:cxn modelId="{E3553744-262F-46A2-8292-9CEDEBD2BA6B}" type="presOf" srcId="{0E13BC2E-66DF-4075-B803-4371D3D794E9}" destId="{3677259A-7E39-42D2-80AC-D79B2E1DE6E6}" srcOrd="0" destOrd="0" presId="urn:microsoft.com/office/officeart/2016/7/layout/RepeatingBendingProcessNew"/>
    <dgm:cxn modelId="{0EEA4165-B25B-46AB-BE97-2F501C16E6AB}" type="presOf" srcId="{AFC6B176-6385-42D9-86D1-370858978AE0}" destId="{3005906D-141C-4BE1-BB37-EDA896024E60}" srcOrd="0" destOrd="4" presId="urn:microsoft.com/office/officeart/2016/7/layout/RepeatingBendingProcessNew"/>
    <dgm:cxn modelId="{2EE34B6A-6789-4F2D-9C6E-8B50669A4A62}" type="presOf" srcId="{703960D3-10EB-415E-A296-737E8C49542D}" destId="{3677259A-7E39-42D2-80AC-D79B2E1DE6E6}" srcOrd="0" destOrd="3" presId="urn:microsoft.com/office/officeart/2016/7/layout/RepeatingBendingProcessNew"/>
    <dgm:cxn modelId="{9096D64B-5571-46E6-981B-E07F4038F06B}" type="presOf" srcId="{85C3B265-2F10-46D2-9585-03242EE7DBA1}" destId="{7FBCB8B2-F948-4861-BF4F-D49437F8CBC0}" srcOrd="0" destOrd="4" presId="urn:microsoft.com/office/officeart/2016/7/layout/RepeatingBendingProcessNew"/>
    <dgm:cxn modelId="{A5B80750-3D4D-4210-A550-A4263B17B34B}" type="presOf" srcId="{0A168252-AA73-44D2-A97D-923D66C82E2E}" destId="{3677259A-7E39-42D2-80AC-D79B2E1DE6E6}" srcOrd="0" destOrd="2" presId="urn:microsoft.com/office/officeart/2016/7/layout/RepeatingBendingProcessNew"/>
    <dgm:cxn modelId="{09741953-A1B8-40AC-8DD2-A272F5B89DA6}" srcId="{0E13BC2E-66DF-4075-B803-4371D3D794E9}" destId="{FB08CFA8-A0D3-42AE-9A35-C3CED3F91BAF}" srcOrd="0" destOrd="0" parTransId="{144089B1-0B65-4864-8C0C-AAE8CC78CB4F}" sibTransId="{D618F4A5-182F-4205-9A2A-FF63361B4875}"/>
    <dgm:cxn modelId="{CC067753-C1EE-4282-8E38-16C1F17433FA}" srcId="{C08800EC-8A3C-44EA-985F-065253E0C5D5}" destId="{FC17F5E7-12A3-42FE-8458-14AB674380D9}" srcOrd="2" destOrd="0" parTransId="{201556E8-F658-49AE-B575-F4F62AF9D91F}" sibTransId="{451D795D-9354-4CEC-93BC-90D92D8E8F25}"/>
    <dgm:cxn modelId="{A5098D53-258B-47DA-B997-395AB7C898AC}" srcId="{C08800EC-8A3C-44EA-985F-065253E0C5D5}" destId="{39F6403E-A165-439E-81B0-214087FBC772}" srcOrd="0" destOrd="0" parTransId="{F5D60875-BEC3-4123-BDC1-A021BA7B7EEF}" sibTransId="{82D5DAFD-F714-48BD-BA4D-DA4A476460E5}"/>
    <dgm:cxn modelId="{2D02BF74-CF3A-4955-A1CB-F8CF29653DC1}" type="presOf" srcId="{3AE7C619-DFCD-4A76-AC0C-6F410BA26439}" destId="{3677259A-7E39-42D2-80AC-D79B2E1DE6E6}" srcOrd="0" destOrd="4" presId="urn:microsoft.com/office/officeart/2016/7/layout/RepeatingBendingProcessNew"/>
    <dgm:cxn modelId="{9E9F1B75-C4AE-456C-A4C3-1FE48CAA3404}" srcId="{97AD2036-98DF-4025-9A96-9B958EC77236}" destId="{0E13BC2E-66DF-4075-B803-4371D3D794E9}" srcOrd="0" destOrd="0" parTransId="{898694F7-18F2-4C24-AC32-B0C8D991D239}" sibTransId="{AA477DB4-7766-4B39-AF04-08FD098678C0}"/>
    <dgm:cxn modelId="{BB545857-23A9-4024-A803-AC0977A06C26}" type="presOf" srcId="{97AD2036-98DF-4025-9A96-9B958EC77236}" destId="{03B82483-82AE-474A-99D0-089EE5579AC3}" srcOrd="0" destOrd="0" presId="urn:microsoft.com/office/officeart/2016/7/layout/RepeatingBendingProcessNew"/>
    <dgm:cxn modelId="{3DC0EA58-B84A-4266-A477-1361A6837BDC}" type="presOf" srcId="{39F6403E-A165-439E-81B0-214087FBC772}" destId="{3005906D-141C-4BE1-BB37-EDA896024E60}" srcOrd="0" destOrd="1" presId="urn:microsoft.com/office/officeart/2016/7/layout/RepeatingBendingProcessNew"/>
    <dgm:cxn modelId="{4000E281-44D2-4923-A304-16D319C00A8A}" srcId="{0E13BC2E-66DF-4075-B803-4371D3D794E9}" destId="{483EDF8E-6484-43F7-8858-972E121F6B0F}" srcOrd="4" destOrd="0" parTransId="{5ABC8274-9695-4365-AAB7-3C120ECF73DD}" sibTransId="{79DFE90D-01A7-47B7-A13D-5985788511C9}"/>
    <dgm:cxn modelId="{1E7EAC93-1255-4DC4-A71E-7F72CA97BE9E}" type="presOf" srcId="{D3613714-CC5E-44FE-928C-46164DF6B445}" destId="{7FBCB8B2-F948-4861-BF4F-D49437F8CBC0}" srcOrd="0" destOrd="1" presId="urn:microsoft.com/office/officeart/2016/7/layout/RepeatingBendingProcessNew"/>
    <dgm:cxn modelId="{460D7B95-CF3E-41C2-BE5D-AECE424448B3}" type="presOf" srcId="{E805AA73-7F81-4AFC-8DBD-5DB6202EF110}" destId="{A34914A3-85B8-4FA0-919D-DF910335E4F4}" srcOrd="1" destOrd="0" presId="urn:microsoft.com/office/officeart/2016/7/layout/RepeatingBendingProcessNew"/>
    <dgm:cxn modelId="{5F307D96-9103-4C5A-BB00-250E54ED53A6}" type="presOf" srcId="{AA477DB4-7766-4B39-AF04-08FD098678C0}" destId="{E37CA0E7-D0ED-4FB9-8C71-709EF0EC775E}" srcOrd="1" destOrd="0" presId="urn:microsoft.com/office/officeart/2016/7/layout/RepeatingBendingProcessNew"/>
    <dgm:cxn modelId="{B90ED7A0-BC55-438F-B0B5-7CFB3850E295}" srcId="{0E13BC2E-66DF-4075-B803-4371D3D794E9}" destId="{3AE7C619-DFCD-4A76-AC0C-6F410BA26439}" srcOrd="3" destOrd="0" parTransId="{C2138130-0AEC-40A2-A825-29BF79B5D4CA}" sibTransId="{678BF090-C4F3-4770-9CB4-5EFE39395D63}"/>
    <dgm:cxn modelId="{6BE9E6AF-B6E7-451D-AF2D-ACC854FDCF8A}" srcId="{2A4DA5A0-0C1B-439F-B218-3F5D69815C9E}" destId="{85C3B265-2F10-46D2-9585-03242EE7DBA1}" srcOrd="3" destOrd="0" parTransId="{BF5A9515-7C58-4977-8577-C310D427940B}" sibTransId="{15EE5788-BF69-4C82-9EA1-8D54F8E4321E}"/>
    <dgm:cxn modelId="{02CFCEC3-012D-4E8A-9B64-45426D1FDB67}" type="presOf" srcId="{AA477DB4-7766-4B39-AF04-08FD098678C0}" destId="{5FD2B0A8-DC45-4D03-BB84-F7385017BC97}" srcOrd="0" destOrd="0" presId="urn:microsoft.com/office/officeart/2016/7/layout/RepeatingBendingProcessNew"/>
    <dgm:cxn modelId="{2944EDC3-01DD-4D3F-ACFE-98EB8535CA38}" srcId="{0E13BC2E-66DF-4075-B803-4371D3D794E9}" destId="{703960D3-10EB-415E-A296-737E8C49542D}" srcOrd="2" destOrd="0" parTransId="{29BCC0C0-E99B-44F0-8DFB-3B3EE40641D8}" sibTransId="{883A4801-4A22-463E-943B-E8D006FDF52D}"/>
    <dgm:cxn modelId="{EB495EC7-12D3-48EC-A895-DF5EC6D18DCA}" srcId="{97AD2036-98DF-4025-9A96-9B958EC77236}" destId="{2A4DA5A0-0C1B-439F-B218-3F5D69815C9E}" srcOrd="2" destOrd="0" parTransId="{17612DD6-50A3-45CC-8E4A-16FB751EB0D4}" sibTransId="{7A0A6866-70FD-4B04-BE24-9CDEEDAF661E}"/>
    <dgm:cxn modelId="{0E575EC9-62AB-43A7-AD3A-6EBA8199DA24}" type="presOf" srcId="{E805AA73-7F81-4AFC-8DBD-5DB6202EF110}" destId="{698AB8F3-9457-46D5-B855-75EC1F04E5D4}" srcOrd="0" destOrd="0" presId="urn:microsoft.com/office/officeart/2016/7/layout/RepeatingBendingProcessNew"/>
    <dgm:cxn modelId="{7ACD12D0-FD13-406D-B001-2850CF28707B}" type="presOf" srcId="{7E43F688-F97C-432A-B188-F8AA5EAA998B}" destId="{7FBCB8B2-F948-4861-BF4F-D49437F8CBC0}" srcOrd="0" destOrd="2" presId="urn:microsoft.com/office/officeart/2016/7/layout/RepeatingBendingProcessNew"/>
    <dgm:cxn modelId="{26D025DF-D4DB-403A-ACB2-282B5C755633}" type="presOf" srcId="{D8A9262E-F12E-4BFD-A8BF-616E788A798C}" destId="{7FBCB8B2-F948-4861-BF4F-D49437F8CBC0}" srcOrd="0" destOrd="3" presId="urn:microsoft.com/office/officeart/2016/7/layout/RepeatingBendingProcessNew"/>
    <dgm:cxn modelId="{E0EB96E0-DF50-4F88-A2FC-DF25701F0267}" srcId="{C08800EC-8A3C-44EA-985F-065253E0C5D5}" destId="{B320E64B-4311-4B60-9A46-30605DFAA0A9}" srcOrd="1" destOrd="0" parTransId="{FD9E7735-6D14-416C-BC82-6B4F51C07AFC}" sibTransId="{E99AFD7D-D76D-4B20-95D3-E21893F91D88}"/>
    <dgm:cxn modelId="{9FA016E2-1112-4708-A8B4-DE89AFFC4A50}" type="presOf" srcId="{B320E64B-4311-4B60-9A46-30605DFAA0A9}" destId="{3005906D-141C-4BE1-BB37-EDA896024E60}" srcOrd="0" destOrd="2" presId="urn:microsoft.com/office/officeart/2016/7/layout/RepeatingBendingProcessNew"/>
    <dgm:cxn modelId="{8FBC8AEC-1346-4B1F-A9AE-58BF216B2B68}" type="presOf" srcId="{FC17F5E7-12A3-42FE-8458-14AB674380D9}" destId="{3005906D-141C-4BE1-BB37-EDA896024E60}" srcOrd="0" destOrd="3" presId="urn:microsoft.com/office/officeart/2016/7/layout/RepeatingBendingProcessNew"/>
    <dgm:cxn modelId="{16F47AEE-1A6C-44B5-8DCA-F9CAA074A268}" type="presOf" srcId="{FB08CFA8-A0D3-42AE-9A35-C3CED3F91BAF}" destId="{3677259A-7E39-42D2-80AC-D79B2E1DE6E6}" srcOrd="0" destOrd="1" presId="urn:microsoft.com/office/officeart/2016/7/layout/RepeatingBendingProcessNew"/>
    <dgm:cxn modelId="{6B66B8EF-ED52-4673-8A9B-D095C2DD30C3}" srcId="{C08800EC-8A3C-44EA-985F-065253E0C5D5}" destId="{AFC6B176-6385-42D9-86D1-370858978AE0}" srcOrd="3" destOrd="0" parTransId="{CEC087BA-7CB1-4F82-8D79-27A82F7AA568}" sibTransId="{04485BE0-697A-45D1-9524-E08AAD0C18CE}"/>
    <dgm:cxn modelId="{694738F1-F8A5-41E4-ACB9-5AFA9B8760A0}" type="presOf" srcId="{C08800EC-8A3C-44EA-985F-065253E0C5D5}" destId="{3005906D-141C-4BE1-BB37-EDA896024E60}" srcOrd="0" destOrd="0" presId="urn:microsoft.com/office/officeart/2016/7/layout/RepeatingBendingProcessNew"/>
    <dgm:cxn modelId="{AC6536FA-335E-4CEA-90AE-DA61C3370A24}" type="presOf" srcId="{2A4DA5A0-0C1B-439F-B218-3F5D69815C9E}" destId="{7FBCB8B2-F948-4861-BF4F-D49437F8CBC0}" srcOrd="0" destOrd="0" presId="urn:microsoft.com/office/officeart/2016/7/layout/RepeatingBendingProcessNew"/>
    <dgm:cxn modelId="{FC93FC93-3953-4D64-8CF3-E9FB8462016D}" type="presParOf" srcId="{03B82483-82AE-474A-99D0-089EE5579AC3}" destId="{3677259A-7E39-42D2-80AC-D79B2E1DE6E6}" srcOrd="0" destOrd="0" presId="urn:microsoft.com/office/officeart/2016/7/layout/RepeatingBendingProcessNew"/>
    <dgm:cxn modelId="{E3D1C302-B279-40E0-8752-88DD8A8FB1FB}" type="presParOf" srcId="{03B82483-82AE-474A-99D0-089EE5579AC3}" destId="{5FD2B0A8-DC45-4D03-BB84-F7385017BC97}" srcOrd="1" destOrd="0" presId="urn:microsoft.com/office/officeart/2016/7/layout/RepeatingBendingProcessNew"/>
    <dgm:cxn modelId="{16BC4976-A751-47FD-BD46-430A8D52E834}" type="presParOf" srcId="{5FD2B0A8-DC45-4D03-BB84-F7385017BC97}" destId="{E37CA0E7-D0ED-4FB9-8C71-709EF0EC775E}" srcOrd="0" destOrd="0" presId="urn:microsoft.com/office/officeart/2016/7/layout/RepeatingBendingProcessNew"/>
    <dgm:cxn modelId="{7DD17FA0-908D-468B-8573-818C71945FE7}" type="presParOf" srcId="{03B82483-82AE-474A-99D0-089EE5579AC3}" destId="{3005906D-141C-4BE1-BB37-EDA896024E60}" srcOrd="2" destOrd="0" presId="urn:microsoft.com/office/officeart/2016/7/layout/RepeatingBendingProcessNew"/>
    <dgm:cxn modelId="{ABC52C76-1175-404F-B46F-E9884D08985F}" type="presParOf" srcId="{03B82483-82AE-474A-99D0-089EE5579AC3}" destId="{698AB8F3-9457-46D5-B855-75EC1F04E5D4}" srcOrd="3" destOrd="0" presId="urn:microsoft.com/office/officeart/2016/7/layout/RepeatingBendingProcessNew"/>
    <dgm:cxn modelId="{AC093DF7-247F-40F3-8660-2D1E4C3189B6}" type="presParOf" srcId="{698AB8F3-9457-46D5-B855-75EC1F04E5D4}" destId="{A34914A3-85B8-4FA0-919D-DF910335E4F4}" srcOrd="0" destOrd="0" presId="urn:microsoft.com/office/officeart/2016/7/layout/RepeatingBendingProcessNew"/>
    <dgm:cxn modelId="{BE4B4B97-181C-4EBB-A368-CCBDDCD2CA10}" type="presParOf" srcId="{03B82483-82AE-474A-99D0-089EE5579AC3}" destId="{7FBCB8B2-F948-4861-BF4F-D49437F8CBC0}" srcOrd="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42C1E-51A0-457A-8B8A-5ADFF47D1EF2}">
      <dsp:nvSpPr>
        <dsp:cNvPr id="0" name=""/>
        <dsp:cNvSpPr/>
      </dsp:nvSpPr>
      <dsp:spPr>
        <a:xfrm>
          <a:off x="-2481"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81F7AF-31BD-4956-A4A2-78BDE8DD0EF5}">
      <dsp:nvSpPr>
        <dsp:cNvPr id="0" name=""/>
        <dsp:cNvSpPr/>
      </dsp:nvSpPr>
      <dsp:spPr>
        <a:xfrm>
          <a:off x="211233"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Nikto </a:t>
          </a:r>
        </a:p>
      </dsp:txBody>
      <dsp:txXfrm>
        <a:off x="247006" y="1385795"/>
        <a:ext cx="1851890" cy="1149836"/>
      </dsp:txXfrm>
    </dsp:sp>
    <dsp:sp modelId="{4AB30817-0CEA-4517-B636-E5E171C12851}">
      <dsp:nvSpPr>
        <dsp:cNvPr id="0" name=""/>
        <dsp:cNvSpPr/>
      </dsp:nvSpPr>
      <dsp:spPr>
        <a:xfrm>
          <a:off x="2350866"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52646-0FAB-4A5B-97C0-35CA68EC4FD4}">
      <dsp:nvSpPr>
        <dsp:cNvPr id="0" name=""/>
        <dsp:cNvSpPr/>
      </dsp:nvSpPr>
      <dsp:spPr>
        <a:xfrm>
          <a:off x="2564581"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ZAP</a:t>
          </a:r>
        </a:p>
      </dsp:txBody>
      <dsp:txXfrm>
        <a:off x="2600354" y="1385795"/>
        <a:ext cx="1851890" cy="1149836"/>
      </dsp:txXfrm>
    </dsp:sp>
    <dsp:sp modelId="{E0695C4B-E8BD-43A9-9D5A-FEE8A09591C5}">
      <dsp:nvSpPr>
        <dsp:cNvPr id="0" name=""/>
        <dsp:cNvSpPr/>
      </dsp:nvSpPr>
      <dsp:spPr>
        <a:xfrm>
          <a:off x="4701733"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D68EA5-941F-4818-B37E-9D4FBC1AE7AF}">
      <dsp:nvSpPr>
        <dsp:cNvPr id="0" name=""/>
        <dsp:cNvSpPr/>
      </dsp:nvSpPr>
      <dsp:spPr>
        <a:xfrm>
          <a:off x="4915448"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Skipfish</a:t>
          </a:r>
        </a:p>
      </dsp:txBody>
      <dsp:txXfrm>
        <a:off x="4951221" y="1385795"/>
        <a:ext cx="1851890" cy="1149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42C1E-51A0-457A-8B8A-5ADFF47D1EF2}">
      <dsp:nvSpPr>
        <dsp:cNvPr id="0" name=""/>
        <dsp:cNvSpPr/>
      </dsp:nvSpPr>
      <dsp:spPr>
        <a:xfrm>
          <a:off x="-2481"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81F7AF-31BD-4956-A4A2-78BDE8DD0EF5}">
      <dsp:nvSpPr>
        <dsp:cNvPr id="0" name=""/>
        <dsp:cNvSpPr/>
      </dsp:nvSpPr>
      <dsp:spPr>
        <a:xfrm>
          <a:off x="211233"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Nikto </a:t>
          </a:r>
        </a:p>
      </dsp:txBody>
      <dsp:txXfrm>
        <a:off x="247006" y="1385795"/>
        <a:ext cx="1851890" cy="1149836"/>
      </dsp:txXfrm>
    </dsp:sp>
    <dsp:sp modelId="{4AB30817-0CEA-4517-B636-E5E171C12851}">
      <dsp:nvSpPr>
        <dsp:cNvPr id="0" name=""/>
        <dsp:cNvSpPr/>
      </dsp:nvSpPr>
      <dsp:spPr>
        <a:xfrm>
          <a:off x="2350866"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52646-0FAB-4A5B-97C0-35CA68EC4FD4}">
      <dsp:nvSpPr>
        <dsp:cNvPr id="0" name=""/>
        <dsp:cNvSpPr/>
      </dsp:nvSpPr>
      <dsp:spPr>
        <a:xfrm>
          <a:off x="2564581"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ZAP</a:t>
          </a:r>
        </a:p>
      </dsp:txBody>
      <dsp:txXfrm>
        <a:off x="2600354" y="1385795"/>
        <a:ext cx="1851890" cy="1149836"/>
      </dsp:txXfrm>
    </dsp:sp>
    <dsp:sp modelId="{E0695C4B-E8BD-43A9-9D5A-FEE8A09591C5}">
      <dsp:nvSpPr>
        <dsp:cNvPr id="0" name=""/>
        <dsp:cNvSpPr/>
      </dsp:nvSpPr>
      <dsp:spPr>
        <a:xfrm>
          <a:off x="4701733" y="1146993"/>
          <a:ext cx="1923436" cy="12213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D68EA5-941F-4818-B37E-9D4FBC1AE7AF}">
      <dsp:nvSpPr>
        <dsp:cNvPr id="0" name=""/>
        <dsp:cNvSpPr/>
      </dsp:nvSpPr>
      <dsp:spPr>
        <a:xfrm>
          <a:off x="4915448" y="1350022"/>
          <a:ext cx="1923436" cy="12213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Skipfish</a:t>
          </a:r>
        </a:p>
      </dsp:txBody>
      <dsp:txXfrm>
        <a:off x="4951221" y="1385795"/>
        <a:ext cx="1851890" cy="1149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FC062-C904-4BF9-9F27-13B15C4118E3}">
      <dsp:nvSpPr>
        <dsp:cNvPr id="0" name=""/>
        <dsp:cNvSpPr/>
      </dsp:nvSpPr>
      <dsp:spPr>
        <a:xfrm>
          <a:off x="3482" y="219799"/>
          <a:ext cx="3395024" cy="432000"/>
        </a:xfrm>
        <a:prstGeom prst="rect">
          <a:avLst/>
        </a:prstGeom>
        <a:solidFill>
          <a:schemeClr val="accent1">
            <a:shade val="50000"/>
            <a:hueOff val="0"/>
            <a:satOff val="0"/>
            <a:lumOff val="0"/>
            <a:alphaOff val="0"/>
          </a:schemeClr>
        </a:solidFill>
        <a:ln w="19050" cap="rnd"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t>Hash Disclosure</a:t>
          </a:r>
        </a:p>
      </dsp:txBody>
      <dsp:txXfrm>
        <a:off x="3482" y="219799"/>
        <a:ext cx="3395024" cy="432000"/>
      </dsp:txXfrm>
    </dsp:sp>
    <dsp:sp modelId="{6797C6E4-521C-46AE-B3D7-6F20ADD289F5}">
      <dsp:nvSpPr>
        <dsp:cNvPr id="0" name=""/>
        <dsp:cNvSpPr/>
      </dsp:nvSpPr>
      <dsp:spPr>
        <a:xfrm>
          <a:off x="3482" y="651799"/>
          <a:ext cx="3395024" cy="3294000"/>
        </a:xfrm>
        <a:prstGeom prst="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Hash disclosure refers to the possibility that an encrypted version of a password is publicly available on your website</a:t>
          </a:r>
        </a:p>
        <a:p>
          <a:pPr marL="114300" lvl="1" indent="-114300" algn="l" defTabSz="666750">
            <a:lnSpc>
              <a:spcPct val="90000"/>
            </a:lnSpc>
            <a:spcBef>
              <a:spcPct val="0"/>
            </a:spcBef>
            <a:spcAft>
              <a:spcPct val="15000"/>
            </a:spcAft>
            <a:buChar char="•"/>
          </a:pPr>
          <a:r>
            <a:rPr lang="en-US" sz="1500" b="0" i="0" kern="1200" baseline="0" dirty="0"/>
            <a:t>T</a:t>
          </a:r>
          <a:r>
            <a:rPr lang="en-US" sz="1500" kern="1200" dirty="0"/>
            <a:t>his vulnerability was left during the architectural and design process</a:t>
          </a:r>
        </a:p>
        <a:p>
          <a:pPr marL="114300" lvl="1" indent="-114300" algn="l" defTabSz="666750">
            <a:lnSpc>
              <a:spcPct val="90000"/>
            </a:lnSpc>
            <a:spcBef>
              <a:spcPct val="0"/>
            </a:spcBef>
            <a:spcAft>
              <a:spcPct val="15000"/>
            </a:spcAft>
            <a:buNone/>
          </a:pPr>
          <a:r>
            <a:rPr lang="en-US" sz="1500" b="1" kern="1200" dirty="0"/>
            <a:t>Solution:</a:t>
          </a:r>
        </a:p>
        <a:p>
          <a:pPr marL="114300" lvl="1" indent="-114300" algn="l" defTabSz="666750">
            <a:lnSpc>
              <a:spcPct val="90000"/>
            </a:lnSpc>
            <a:spcBef>
              <a:spcPct val="0"/>
            </a:spcBef>
            <a:spcAft>
              <a:spcPct val="15000"/>
            </a:spcAft>
            <a:buChar char="•"/>
          </a:pPr>
          <a:r>
            <a:rPr lang="en-US" sz="1500" kern="1200" dirty="0"/>
            <a:t>Ensure that hashes that are used to protect credentials or other resources are not leaked by the web server or database. There is typically no requirement for password hashes to be accessible to the web browser</a:t>
          </a:r>
        </a:p>
        <a:p>
          <a:pPr marL="114300" lvl="1" indent="-114300" algn="l" defTabSz="666750">
            <a:lnSpc>
              <a:spcPct val="90000"/>
            </a:lnSpc>
            <a:spcBef>
              <a:spcPct val="0"/>
            </a:spcBef>
            <a:spcAft>
              <a:spcPct val="15000"/>
            </a:spcAft>
            <a:buChar char="•"/>
          </a:pPr>
          <a:endParaRPr lang="en-US" sz="1500" kern="1200" dirty="0"/>
        </a:p>
      </dsp:txBody>
      <dsp:txXfrm>
        <a:off x="3482" y="651799"/>
        <a:ext cx="3395024" cy="3294000"/>
      </dsp:txXfrm>
    </dsp:sp>
    <dsp:sp modelId="{601EDE73-1252-4516-9FD7-AF492FF32B90}">
      <dsp:nvSpPr>
        <dsp:cNvPr id="0" name=""/>
        <dsp:cNvSpPr/>
      </dsp:nvSpPr>
      <dsp:spPr>
        <a:xfrm>
          <a:off x="3873809" y="219799"/>
          <a:ext cx="3395024" cy="432000"/>
        </a:xfrm>
        <a:prstGeom prst="rect">
          <a:avLst/>
        </a:prstGeom>
        <a:solidFill>
          <a:schemeClr val="accent1">
            <a:shade val="50000"/>
            <a:hueOff val="-157891"/>
            <a:satOff val="-9473"/>
            <a:lumOff val="29180"/>
            <a:alphaOff val="0"/>
          </a:schemeClr>
        </a:solidFill>
        <a:ln w="19050" cap="rnd" cmpd="sng" algn="ctr">
          <a:solidFill>
            <a:schemeClr val="accent1">
              <a:shade val="50000"/>
              <a:hueOff val="-157891"/>
              <a:satOff val="-9473"/>
              <a:lumOff val="291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a:t>PII Disclosure</a:t>
          </a:r>
        </a:p>
      </dsp:txBody>
      <dsp:txXfrm>
        <a:off x="3873809" y="219799"/>
        <a:ext cx="3395024" cy="432000"/>
      </dsp:txXfrm>
    </dsp:sp>
    <dsp:sp modelId="{3D1EF8C9-DDD5-48D9-8466-47DF959CE29B}">
      <dsp:nvSpPr>
        <dsp:cNvPr id="0" name=""/>
        <dsp:cNvSpPr/>
      </dsp:nvSpPr>
      <dsp:spPr>
        <a:xfrm>
          <a:off x="3873809" y="651799"/>
          <a:ext cx="3395024" cy="3294000"/>
        </a:xfrm>
        <a:prstGeom prst="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Another vulnerability discovered in the report as a result of failing to establish a security plan during the architecture and design phase</a:t>
          </a:r>
        </a:p>
        <a:p>
          <a:pPr marL="114300" lvl="1" indent="-114300" algn="l" defTabSz="666750">
            <a:lnSpc>
              <a:spcPct val="90000"/>
            </a:lnSpc>
            <a:spcBef>
              <a:spcPct val="0"/>
            </a:spcBef>
            <a:spcAft>
              <a:spcPct val="15000"/>
            </a:spcAft>
            <a:buChar char="•"/>
          </a:pPr>
          <a:r>
            <a:rPr lang="en-US" sz="1500" kern="1200" dirty="0"/>
            <a:t>Most of these findings came from the HR benefits and HR retiree sites</a:t>
          </a:r>
        </a:p>
        <a:p>
          <a:pPr marL="114300" lvl="1" indent="-114300" algn="l" defTabSz="666750">
            <a:lnSpc>
              <a:spcPct val="90000"/>
            </a:lnSpc>
            <a:spcBef>
              <a:spcPct val="0"/>
            </a:spcBef>
            <a:spcAft>
              <a:spcPct val="15000"/>
            </a:spcAft>
            <a:buChar char="•"/>
          </a:pPr>
          <a:r>
            <a:rPr lang="en-US" sz="1500" kern="1200" dirty="0"/>
            <a:t>Another major PII vulnerability uncovered on the HR site was a credit card vulnerability, with the credit type being Master Card</a:t>
          </a:r>
        </a:p>
        <a:p>
          <a:pPr marL="114300" lvl="1" indent="-114300" algn="l" defTabSz="666750">
            <a:lnSpc>
              <a:spcPct val="90000"/>
            </a:lnSpc>
            <a:spcBef>
              <a:spcPct val="0"/>
            </a:spcBef>
            <a:spcAft>
              <a:spcPct val="15000"/>
            </a:spcAft>
            <a:buNone/>
          </a:pPr>
          <a:r>
            <a:rPr lang="en-US" sz="1500" b="1" kern="1200" dirty="0"/>
            <a:t>Solution:</a:t>
          </a:r>
        </a:p>
        <a:p>
          <a:pPr marL="114300" lvl="1" indent="-114300" algn="l" defTabSz="666750">
            <a:lnSpc>
              <a:spcPct val="90000"/>
            </a:lnSpc>
            <a:spcBef>
              <a:spcPct val="0"/>
            </a:spcBef>
            <a:spcAft>
              <a:spcPct val="15000"/>
            </a:spcAft>
            <a:buChar char="•"/>
          </a:pPr>
          <a:r>
            <a:rPr lang="en-US" sz="1500" kern="1200" dirty="0"/>
            <a:t>Ensure that the security plan is has been established successfully</a:t>
          </a:r>
        </a:p>
      </dsp:txBody>
      <dsp:txXfrm>
        <a:off x="3873809" y="651799"/>
        <a:ext cx="3395024" cy="3294000"/>
      </dsp:txXfrm>
    </dsp:sp>
    <dsp:sp modelId="{700EB8E7-66EB-4754-999D-53E43149B3DC}">
      <dsp:nvSpPr>
        <dsp:cNvPr id="0" name=""/>
        <dsp:cNvSpPr/>
      </dsp:nvSpPr>
      <dsp:spPr>
        <a:xfrm>
          <a:off x="7744137" y="219799"/>
          <a:ext cx="3395024" cy="432000"/>
        </a:xfrm>
        <a:prstGeom prst="rect">
          <a:avLst/>
        </a:prstGeom>
        <a:solidFill>
          <a:schemeClr val="accent1">
            <a:shade val="50000"/>
            <a:hueOff val="-157891"/>
            <a:satOff val="-9473"/>
            <a:lumOff val="29180"/>
            <a:alphaOff val="0"/>
          </a:schemeClr>
        </a:solidFill>
        <a:ln w="19050" cap="rnd" cmpd="sng" algn="ctr">
          <a:solidFill>
            <a:schemeClr val="accent1">
              <a:shade val="50000"/>
              <a:hueOff val="-157891"/>
              <a:satOff val="-9473"/>
              <a:lumOff val="2918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dirty="0" err="1"/>
            <a:t>Viewstate</a:t>
          </a:r>
          <a:r>
            <a:rPr lang="en-US" sz="1500" b="1" kern="1200" dirty="0"/>
            <a:t> without MAC Signature</a:t>
          </a:r>
        </a:p>
      </dsp:txBody>
      <dsp:txXfrm>
        <a:off x="7744137" y="219799"/>
        <a:ext cx="3395024" cy="432000"/>
      </dsp:txXfrm>
    </dsp:sp>
    <dsp:sp modelId="{CDC1984F-AA2B-4F5F-8C3D-294A231D2D17}">
      <dsp:nvSpPr>
        <dsp:cNvPr id="0" name=""/>
        <dsp:cNvSpPr/>
      </dsp:nvSpPr>
      <dsp:spPr>
        <a:xfrm>
          <a:off x="7747619" y="612996"/>
          <a:ext cx="3395024" cy="3294000"/>
        </a:xfrm>
        <a:prstGeom prst="rect">
          <a:avLst/>
        </a:prstGeom>
        <a:solidFill>
          <a:schemeClr val="accent1">
            <a:alpha val="90000"/>
            <a:tint val="55000"/>
            <a:hueOff val="0"/>
            <a:satOff val="0"/>
            <a:lumOff val="0"/>
            <a:alphaOff val="0"/>
          </a:schemeClr>
        </a:solidFill>
        <a:ln w="19050" cap="rnd"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This vulnerability was discovered on a number of different websites, including CCI, HR, Financial Aid, and Graduate Programs, to mention a few</a:t>
          </a:r>
        </a:p>
        <a:p>
          <a:pPr marL="114300" lvl="1" indent="-114300" algn="l" defTabSz="666750">
            <a:lnSpc>
              <a:spcPct val="90000"/>
            </a:lnSpc>
            <a:spcBef>
              <a:spcPct val="0"/>
            </a:spcBef>
            <a:spcAft>
              <a:spcPct val="15000"/>
            </a:spcAft>
            <a:buChar char="•"/>
          </a:pPr>
          <a:r>
            <a:rPr lang="en-US" sz="1500" kern="1200" dirty="0"/>
            <a:t>There were 5365 instances of this vulnerability</a:t>
          </a:r>
        </a:p>
        <a:p>
          <a:pPr marL="114300" lvl="1" indent="-114300" algn="l" defTabSz="666750">
            <a:lnSpc>
              <a:spcPct val="90000"/>
            </a:lnSpc>
            <a:spcBef>
              <a:spcPct val="0"/>
            </a:spcBef>
            <a:spcAft>
              <a:spcPct val="15000"/>
            </a:spcAft>
            <a:buNone/>
          </a:pPr>
          <a:r>
            <a:rPr lang="en-US" sz="1500" b="1" kern="1200" dirty="0"/>
            <a:t>Solution:</a:t>
          </a:r>
        </a:p>
        <a:p>
          <a:pPr marL="114300" lvl="1" indent="-114300" algn="l" defTabSz="666750">
            <a:lnSpc>
              <a:spcPct val="90000"/>
            </a:lnSpc>
            <a:spcBef>
              <a:spcPct val="0"/>
            </a:spcBef>
            <a:spcAft>
              <a:spcPct val="15000"/>
            </a:spcAft>
            <a:buChar char="•"/>
          </a:pPr>
          <a:r>
            <a:rPr lang="en-US" sz="1500" kern="1200" dirty="0"/>
            <a:t>Ensure the MAC is set for all pages on this website</a:t>
          </a:r>
        </a:p>
      </dsp:txBody>
      <dsp:txXfrm>
        <a:off x="7747619" y="612996"/>
        <a:ext cx="3395024" cy="329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2B0A8-DC45-4D03-BB84-F7385017BC97}">
      <dsp:nvSpPr>
        <dsp:cNvPr id="0" name=""/>
        <dsp:cNvSpPr/>
      </dsp:nvSpPr>
      <dsp:spPr>
        <a:xfrm>
          <a:off x="3417176" y="2228355"/>
          <a:ext cx="693516" cy="91440"/>
        </a:xfrm>
        <a:custGeom>
          <a:avLst/>
          <a:gdLst/>
          <a:ahLst/>
          <a:cxnLst/>
          <a:rect l="0" t="0" r="0" b="0"/>
          <a:pathLst>
            <a:path>
              <a:moveTo>
                <a:pt x="0" y="45720"/>
              </a:moveTo>
              <a:lnTo>
                <a:pt x="693516" y="45720"/>
              </a:lnTo>
            </a:path>
          </a:pathLst>
        </a:custGeom>
        <a:noFill/>
        <a:ln w="9525" cap="rnd"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45832" y="2270450"/>
        <a:ext cx="36205" cy="7248"/>
      </dsp:txXfrm>
    </dsp:sp>
    <dsp:sp modelId="{3677259A-7E39-42D2-80AC-D79B2E1DE6E6}">
      <dsp:nvSpPr>
        <dsp:cNvPr id="0" name=""/>
        <dsp:cNvSpPr/>
      </dsp:nvSpPr>
      <dsp:spPr>
        <a:xfrm>
          <a:off x="10874" y="1222043"/>
          <a:ext cx="3408101" cy="2104062"/>
        </a:xfrm>
        <a:prstGeom prst="rect">
          <a:avLst/>
        </a:prstGeom>
        <a:solidFill>
          <a:schemeClr val="accent1">
            <a:shade val="8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71" tIns="161935" rIns="154271" bIns="161935" numCol="1" spcCol="1270" anchor="t" anchorCtr="0">
          <a:noAutofit/>
        </a:bodyPr>
        <a:lstStyle/>
        <a:p>
          <a:pPr marL="0" lvl="0" indent="0" algn="l" defTabSz="533400">
            <a:lnSpc>
              <a:spcPct val="90000"/>
            </a:lnSpc>
            <a:spcBef>
              <a:spcPct val="0"/>
            </a:spcBef>
            <a:spcAft>
              <a:spcPct val="35000"/>
            </a:spcAft>
            <a:buNone/>
          </a:pPr>
          <a:r>
            <a:rPr lang="en-US" sz="1200" b="1" kern="1200" dirty="0"/>
            <a:t>Content Security Policy (CSP) Header Not Set</a:t>
          </a:r>
        </a:p>
        <a:p>
          <a:pPr marL="57150" lvl="1" indent="-57150" algn="l" defTabSz="400050">
            <a:lnSpc>
              <a:spcPct val="90000"/>
            </a:lnSpc>
            <a:spcBef>
              <a:spcPct val="0"/>
            </a:spcBef>
            <a:spcAft>
              <a:spcPct val="15000"/>
            </a:spcAft>
            <a:buChar char="•"/>
          </a:pPr>
          <a:r>
            <a:rPr lang="en-US" sz="900" kern="1200"/>
            <a:t>Content Protection Policy (CSP) is an additional layer of security that aids in the detection and mitigation of certain types of threats, such as Cross-Site Scripting (XSS) and data injection</a:t>
          </a:r>
        </a:p>
        <a:p>
          <a:pPr marL="57150" lvl="1" indent="-57150" algn="l" defTabSz="400050">
            <a:lnSpc>
              <a:spcPct val="90000"/>
            </a:lnSpc>
            <a:spcBef>
              <a:spcPct val="0"/>
            </a:spcBef>
            <a:spcAft>
              <a:spcPct val="15000"/>
            </a:spcAft>
            <a:buChar char="•"/>
          </a:pPr>
          <a:r>
            <a:rPr lang="en-US" sz="900" b="0" i="0" kern="1200" baseline="0"/>
            <a:t>There were 5313 instances of this vulnerability in the scan report</a:t>
          </a:r>
          <a:endParaRPr lang="en-US" sz="900" kern="1200"/>
        </a:p>
        <a:p>
          <a:pPr marL="57150" lvl="1" indent="-57150" algn="l" defTabSz="400050">
            <a:lnSpc>
              <a:spcPct val="90000"/>
            </a:lnSpc>
            <a:spcBef>
              <a:spcPct val="0"/>
            </a:spcBef>
            <a:spcAft>
              <a:spcPct val="15000"/>
            </a:spcAft>
            <a:buNone/>
          </a:pPr>
          <a:r>
            <a:rPr lang="en-US" sz="900" b="1" kern="1200" dirty="0"/>
            <a:t>Solution:</a:t>
          </a:r>
        </a:p>
        <a:p>
          <a:pPr marL="57150" lvl="1" indent="-57150" algn="l" defTabSz="400050">
            <a:lnSpc>
              <a:spcPct val="90000"/>
            </a:lnSpc>
            <a:spcBef>
              <a:spcPct val="0"/>
            </a:spcBef>
            <a:spcAft>
              <a:spcPct val="15000"/>
            </a:spcAft>
            <a:buChar char="•"/>
          </a:pPr>
          <a:r>
            <a:rPr lang="en-US" sz="900" kern="1200" dirty="0"/>
            <a:t>Ensure that your web server, application server, load balancer, etc. is configured to set the Content-Security-Policy header, to achieve optimal browser support</a:t>
          </a:r>
        </a:p>
        <a:p>
          <a:pPr marL="57150" lvl="1" indent="-57150" algn="l" defTabSz="400050">
            <a:lnSpc>
              <a:spcPct val="90000"/>
            </a:lnSpc>
            <a:spcBef>
              <a:spcPct val="0"/>
            </a:spcBef>
            <a:spcAft>
              <a:spcPct val="15000"/>
            </a:spcAft>
            <a:buChar char="•"/>
          </a:pPr>
          <a:endParaRPr lang="en-US" sz="900" kern="1200" dirty="0"/>
        </a:p>
      </dsp:txBody>
      <dsp:txXfrm>
        <a:off x="10874" y="1222043"/>
        <a:ext cx="3408101" cy="2104062"/>
      </dsp:txXfrm>
    </dsp:sp>
    <dsp:sp modelId="{698AB8F3-9457-46D5-B855-75EC1F04E5D4}">
      <dsp:nvSpPr>
        <dsp:cNvPr id="0" name=""/>
        <dsp:cNvSpPr/>
      </dsp:nvSpPr>
      <dsp:spPr>
        <a:xfrm>
          <a:off x="7722553" y="2228355"/>
          <a:ext cx="693516" cy="91440"/>
        </a:xfrm>
        <a:custGeom>
          <a:avLst/>
          <a:gdLst/>
          <a:ahLst/>
          <a:cxnLst/>
          <a:rect l="0" t="0" r="0" b="0"/>
          <a:pathLst>
            <a:path>
              <a:moveTo>
                <a:pt x="0" y="45720"/>
              </a:moveTo>
              <a:lnTo>
                <a:pt x="693516" y="45720"/>
              </a:lnTo>
            </a:path>
          </a:pathLst>
        </a:custGeom>
        <a:noFill/>
        <a:ln w="9525" cap="rnd" cmpd="sng" algn="ctr">
          <a:solidFill>
            <a:schemeClr val="accent1">
              <a:shade val="90000"/>
              <a:hueOff val="-194652"/>
              <a:satOff val="-10191"/>
              <a:lumOff val="2501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051208" y="2270450"/>
        <a:ext cx="36205" cy="7248"/>
      </dsp:txXfrm>
    </dsp:sp>
    <dsp:sp modelId="{3005906D-141C-4BE1-BB37-EDA896024E60}">
      <dsp:nvSpPr>
        <dsp:cNvPr id="0" name=""/>
        <dsp:cNvSpPr/>
      </dsp:nvSpPr>
      <dsp:spPr>
        <a:xfrm>
          <a:off x="4143093" y="1223772"/>
          <a:ext cx="3581260" cy="2100605"/>
        </a:xfrm>
        <a:prstGeom prst="rect">
          <a:avLst/>
        </a:prstGeom>
        <a:solidFill>
          <a:schemeClr val="accent1">
            <a:shade val="80000"/>
            <a:hueOff val="-97301"/>
            <a:satOff val="-5245"/>
            <a:lumOff val="137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71" tIns="161935" rIns="154271" bIns="161935" numCol="1" spcCol="1270" anchor="t" anchorCtr="0">
          <a:noAutofit/>
        </a:bodyPr>
        <a:lstStyle/>
        <a:p>
          <a:pPr marL="0" lvl="0" indent="0" algn="l" defTabSz="533400">
            <a:lnSpc>
              <a:spcPct val="90000"/>
            </a:lnSpc>
            <a:spcBef>
              <a:spcPct val="0"/>
            </a:spcBef>
            <a:spcAft>
              <a:spcPct val="35000"/>
            </a:spcAft>
            <a:buNone/>
          </a:pPr>
          <a:r>
            <a:rPr lang="en-US" sz="1200" b="1" kern="1200" dirty="0"/>
            <a:t>Reverse Tabnabbing</a:t>
          </a:r>
        </a:p>
        <a:p>
          <a:pPr marL="57150" lvl="1" indent="-57150" algn="l" defTabSz="400050">
            <a:lnSpc>
              <a:spcPct val="90000"/>
            </a:lnSpc>
            <a:spcBef>
              <a:spcPct val="0"/>
            </a:spcBef>
            <a:spcAft>
              <a:spcPct val="15000"/>
            </a:spcAft>
            <a:buChar char="•"/>
          </a:pPr>
          <a:r>
            <a:rPr lang="en-US" sz="900" kern="1200"/>
            <a:t>Reverse tabnabbing is a type of phishing assault in which an attacker convinces a victim to input their credentials on a false website which the attacker controls</a:t>
          </a:r>
        </a:p>
        <a:p>
          <a:pPr marL="57150" lvl="1" indent="-57150" algn="l" defTabSz="400050">
            <a:lnSpc>
              <a:spcPct val="90000"/>
            </a:lnSpc>
            <a:spcBef>
              <a:spcPct val="0"/>
            </a:spcBef>
            <a:spcAft>
              <a:spcPct val="15000"/>
            </a:spcAft>
            <a:buChar char="•"/>
          </a:pPr>
          <a:r>
            <a:rPr lang="en-US" sz="900" kern="1200"/>
            <a:t>Discovered on CCI, </a:t>
          </a:r>
          <a:r>
            <a:rPr lang="en-US" sz="900" kern="1200" err="1"/>
            <a:t>LeBow</a:t>
          </a:r>
          <a:r>
            <a:rPr lang="en-US" sz="900" kern="1200"/>
            <a:t>, Med, and Drexel Central, to mention a few</a:t>
          </a:r>
        </a:p>
        <a:p>
          <a:pPr marL="57150" lvl="1" indent="-57150" algn="l" defTabSz="400050">
            <a:lnSpc>
              <a:spcPct val="90000"/>
            </a:lnSpc>
            <a:spcBef>
              <a:spcPct val="0"/>
            </a:spcBef>
            <a:spcAft>
              <a:spcPct val="15000"/>
            </a:spcAft>
            <a:buChar char="•"/>
          </a:pPr>
          <a:r>
            <a:rPr lang="en-US" sz="900" kern="1200"/>
            <a:t>It utilizes a target attribute in the "</a:t>
          </a:r>
          <a:r>
            <a:rPr lang="en-US" sz="900" kern="1200" err="1"/>
            <a:t>rel</a:t>
          </a:r>
          <a:r>
            <a:rPr lang="en-US" sz="900" kern="1200"/>
            <a:t>" attribute without both the "</a:t>
          </a:r>
          <a:r>
            <a:rPr lang="en-US" sz="900" kern="1200" err="1"/>
            <a:t>noopener</a:t>
          </a:r>
          <a:r>
            <a:rPr lang="en-US" sz="900" kern="1200"/>
            <a:t>" and "</a:t>
          </a:r>
          <a:r>
            <a:rPr lang="en-US" sz="900" kern="1200" err="1"/>
            <a:t>noreferrer</a:t>
          </a:r>
          <a:r>
            <a:rPr lang="en-US" sz="900" kern="1200"/>
            <a:t>" keywords, allowing the target website to take control of this page</a:t>
          </a:r>
        </a:p>
        <a:p>
          <a:pPr marL="57150" lvl="1" indent="-57150" algn="l" defTabSz="400050">
            <a:lnSpc>
              <a:spcPct val="90000"/>
            </a:lnSpc>
            <a:spcBef>
              <a:spcPct val="0"/>
            </a:spcBef>
            <a:spcAft>
              <a:spcPct val="15000"/>
            </a:spcAft>
            <a:buNone/>
          </a:pPr>
          <a:r>
            <a:rPr lang="en-US" sz="900" b="1" kern="1200" dirty="0"/>
            <a:t>Solution:</a:t>
          </a:r>
        </a:p>
        <a:p>
          <a:pPr marL="57150" lvl="1" indent="-57150" algn="l" defTabSz="400050">
            <a:lnSpc>
              <a:spcPct val="90000"/>
            </a:lnSpc>
            <a:spcBef>
              <a:spcPct val="0"/>
            </a:spcBef>
            <a:spcAft>
              <a:spcPct val="15000"/>
            </a:spcAft>
            <a:buChar char="•"/>
          </a:pPr>
          <a:r>
            <a:rPr lang="en-US" sz="900" kern="1200" dirty="0"/>
            <a:t>Do not use a target attribute, or if you have to then also add the attribute: </a:t>
          </a:r>
          <a:r>
            <a:rPr lang="en-US" sz="900" kern="1200" dirty="0" err="1"/>
            <a:t>rel</a:t>
          </a:r>
          <a:r>
            <a:rPr lang="en-US" sz="900" kern="1200" dirty="0"/>
            <a:t>="</a:t>
          </a:r>
          <a:r>
            <a:rPr lang="en-US" sz="900" kern="1200" dirty="0" err="1"/>
            <a:t>noopener</a:t>
          </a:r>
          <a:r>
            <a:rPr lang="en-US" sz="900" kern="1200" dirty="0"/>
            <a:t> </a:t>
          </a:r>
          <a:r>
            <a:rPr lang="en-US" sz="900" kern="1200" dirty="0" err="1"/>
            <a:t>noreferrer</a:t>
          </a:r>
          <a:r>
            <a:rPr lang="en-US" sz="900" kern="1200" dirty="0"/>
            <a:t>"</a:t>
          </a:r>
        </a:p>
      </dsp:txBody>
      <dsp:txXfrm>
        <a:off x="4143093" y="1223772"/>
        <a:ext cx="3581260" cy="2100605"/>
      </dsp:txXfrm>
    </dsp:sp>
    <dsp:sp modelId="{7FBCB8B2-F948-4861-BF4F-D49437F8CBC0}">
      <dsp:nvSpPr>
        <dsp:cNvPr id="0" name=""/>
        <dsp:cNvSpPr/>
      </dsp:nvSpPr>
      <dsp:spPr>
        <a:xfrm>
          <a:off x="8448470" y="1228523"/>
          <a:ext cx="3339720" cy="2091103"/>
        </a:xfrm>
        <a:prstGeom prst="rect">
          <a:avLst/>
        </a:prstGeom>
        <a:solidFill>
          <a:schemeClr val="accent1">
            <a:shade val="80000"/>
            <a:hueOff val="-194603"/>
            <a:satOff val="-10490"/>
            <a:lumOff val="275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271" tIns="161935" rIns="154271" bIns="161935" numCol="1" spcCol="1270" anchor="t" anchorCtr="0">
          <a:noAutofit/>
        </a:bodyPr>
        <a:lstStyle/>
        <a:p>
          <a:pPr marL="0" lvl="0" indent="0" algn="l" defTabSz="533400">
            <a:lnSpc>
              <a:spcPct val="90000"/>
            </a:lnSpc>
            <a:spcBef>
              <a:spcPct val="0"/>
            </a:spcBef>
            <a:spcAft>
              <a:spcPct val="35000"/>
            </a:spcAft>
            <a:buNone/>
          </a:pPr>
          <a:r>
            <a:rPr lang="en-US" sz="1200" b="1" kern="1200" dirty="0"/>
            <a:t>Source Code Disclosure – Perl, PHP, Python, SQL</a:t>
          </a:r>
        </a:p>
        <a:p>
          <a:pPr marL="57150" lvl="1" indent="-57150" algn="l" defTabSz="400050">
            <a:lnSpc>
              <a:spcPct val="90000"/>
            </a:lnSpc>
            <a:spcBef>
              <a:spcPct val="0"/>
            </a:spcBef>
            <a:spcAft>
              <a:spcPct val="15000"/>
            </a:spcAft>
            <a:buChar char="•"/>
          </a:pPr>
          <a:r>
            <a:rPr lang="en-US" sz="900" kern="1200"/>
            <a:t>Source code disclosure makes sensitive application information like input validation filters, database connection strings and queries, and hard-coded passwords available to the public</a:t>
          </a:r>
        </a:p>
        <a:p>
          <a:pPr marL="57150" lvl="1" indent="-57150" algn="l" defTabSz="400050">
            <a:lnSpc>
              <a:spcPct val="90000"/>
            </a:lnSpc>
            <a:spcBef>
              <a:spcPct val="0"/>
            </a:spcBef>
            <a:spcAft>
              <a:spcPct val="15000"/>
            </a:spcAft>
            <a:buChar char="•"/>
          </a:pPr>
          <a:r>
            <a:rPr lang="en-US" sz="900" kern="1200"/>
            <a:t>The most instances were found in SQL</a:t>
          </a:r>
        </a:p>
        <a:p>
          <a:pPr marL="57150" lvl="1" indent="-57150" algn="l" defTabSz="400050">
            <a:lnSpc>
              <a:spcPct val="90000"/>
            </a:lnSpc>
            <a:spcBef>
              <a:spcPct val="0"/>
            </a:spcBef>
            <a:spcAft>
              <a:spcPct val="15000"/>
            </a:spcAft>
            <a:buNone/>
          </a:pPr>
          <a:r>
            <a:rPr lang="en-US" sz="900" b="1" kern="1200" dirty="0"/>
            <a:t>Solution:</a:t>
          </a:r>
        </a:p>
        <a:p>
          <a:pPr marL="57150" lvl="1" indent="-57150" algn="l" defTabSz="400050">
            <a:lnSpc>
              <a:spcPct val="90000"/>
            </a:lnSpc>
            <a:spcBef>
              <a:spcPct val="0"/>
            </a:spcBef>
            <a:spcAft>
              <a:spcPct val="15000"/>
            </a:spcAft>
            <a:buChar char="•"/>
          </a:pPr>
          <a:r>
            <a:rPr lang="en-US" sz="900" kern="1200" dirty="0"/>
            <a:t>Ensure that application Source Code is not available with alternative extensions, and ensure that source code is not present within other files or data deployed to the web server, or served by the web server</a:t>
          </a:r>
        </a:p>
      </dsp:txBody>
      <dsp:txXfrm>
        <a:off x="8448470" y="1228523"/>
        <a:ext cx="3339720" cy="2091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2B0A8-DC45-4D03-BB84-F7385017BC97}">
      <dsp:nvSpPr>
        <dsp:cNvPr id="0" name=""/>
        <dsp:cNvSpPr/>
      </dsp:nvSpPr>
      <dsp:spPr>
        <a:xfrm>
          <a:off x="3417176" y="2228355"/>
          <a:ext cx="659325" cy="91440"/>
        </a:xfrm>
        <a:custGeom>
          <a:avLst/>
          <a:gdLst/>
          <a:ahLst/>
          <a:cxnLst/>
          <a:rect l="0" t="0" r="0" b="0"/>
          <a:pathLst>
            <a:path>
              <a:moveTo>
                <a:pt x="0" y="45720"/>
              </a:moveTo>
              <a:lnTo>
                <a:pt x="346762" y="45720"/>
              </a:lnTo>
              <a:lnTo>
                <a:pt x="346762" y="51122"/>
              </a:lnTo>
              <a:lnTo>
                <a:pt x="659325" y="51122"/>
              </a:lnTo>
            </a:path>
          </a:pathLst>
        </a:custGeom>
        <a:noFill/>
        <a:ln w="9525" cap="rnd"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29590" y="2270450"/>
        <a:ext cx="34497" cy="7248"/>
      </dsp:txXfrm>
    </dsp:sp>
    <dsp:sp modelId="{3677259A-7E39-42D2-80AC-D79B2E1DE6E6}">
      <dsp:nvSpPr>
        <dsp:cNvPr id="0" name=""/>
        <dsp:cNvSpPr/>
      </dsp:nvSpPr>
      <dsp:spPr>
        <a:xfrm>
          <a:off x="10874" y="1222043"/>
          <a:ext cx="3408101" cy="2104062"/>
        </a:xfrm>
        <a:prstGeom prst="rect">
          <a:avLst/>
        </a:prstGeom>
        <a:gradFill rotWithShape="0">
          <a:gsLst>
            <a:gs pos="0">
              <a:schemeClr val="accent1">
                <a:alpha val="90000"/>
                <a:hueOff val="0"/>
                <a:satOff val="0"/>
                <a:lumOff val="0"/>
                <a:alphaOff val="0"/>
                <a:tint val="70000"/>
                <a:lumMod val="110000"/>
              </a:schemeClr>
            </a:gs>
            <a:gs pos="100000">
              <a:schemeClr val="accent1">
                <a:alpha val="90000"/>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4271" tIns="161935" rIns="154271" bIns="161935" numCol="1" spcCol="1270" anchor="t" anchorCtr="0">
          <a:noAutofit/>
        </a:bodyPr>
        <a:lstStyle/>
        <a:p>
          <a:pPr marL="0" lvl="0" indent="0" algn="l" defTabSz="533400">
            <a:lnSpc>
              <a:spcPct val="90000"/>
            </a:lnSpc>
            <a:spcBef>
              <a:spcPct val="0"/>
            </a:spcBef>
            <a:spcAft>
              <a:spcPct val="35000"/>
            </a:spcAft>
            <a:buNone/>
          </a:pPr>
          <a:r>
            <a:rPr lang="en-US" sz="1200" b="1" kern="1200" dirty="0"/>
            <a:t>Absence of Anti-CSRF Tokens</a:t>
          </a:r>
        </a:p>
        <a:p>
          <a:pPr marL="57150" lvl="1" indent="-57150" algn="l" defTabSz="444500">
            <a:lnSpc>
              <a:spcPct val="90000"/>
            </a:lnSpc>
            <a:spcBef>
              <a:spcPct val="0"/>
            </a:spcBef>
            <a:spcAft>
              <a:spcPct val="15000"/>
            </a:spcAft>
            <a:buChar char="•"/>
          </a:pPr>
          <a:r>
            <a:rPr lang="en-US" sz="1000" kern="1200" dirty="0"/>
            <a:t>There were at least 5374 instances when no Anti-CSRF tokens were identified in an HTML submission form</a:t>
          </a:r>
        </a:p>
        <a:p>
          <a:pPr marL="57150" lvl="1" indent="-57150" algn="l" defTabSz="444500">
            <a:lnSpc>
              <a:spcPct val="90000"/>
            </a:lnSpc>
            <a:spcBef>
              <a:spcPct val="0"/>
            </a:spcBef>
            <a:spcAft>
              <a:spcPct val="15000"/>
            </a:spcAft>
            <a:buChar char="•"/>
          </a:pPr>
          <a:r>
            <a:rPr lang="en-US" sz="1000" b="0" i="0" kern="1200" baseline="0" dirty="0"/>
            <a:t>A CSRF (cross-site request forgery) attack includes forcing a victim to submit an HTTP request to a target location without their knowledge or purpose in order to conduct an action as the victim</a:t>
          </a:r>
          <a:endParaRPr lang="en-US" sz="1000" kern="1200" dirty="0"/>
        </a:p>
        <a:p>
          <a:pPr marL="57150" lvl="1" indent="-57150" algn="l" defTabSz="444500">
            <a:lnSpc>
              <a:spcPct val="90000"/>
            </a:lnSpc>
            <a:spcBef>
              <a:spcPct val="0"/>
            </a:spcBef>
            <a:spcAft>
              <a:spcPct val="15000"/>
            </a:spcAft>
            <a:buNone/>
          </a:pPr>
          <a:r>
            <a:rPr lang="en-US" sz="1000" b="1" kern="1200" dirty="0"/>
            <a:t>Solution:</a:t>
          </a:r>
        </a:p>
        <a:p>
          <a:pPr marL="57150" lvl="1" indent="-57150" algn="l" defTabSz="444500">
            <a:lnSpc>
              <a:spcPct val="90000"/>
            </a:lnSpc>
            <a:spcBef>
              <a:spcPct val="0"/>
            </a:spcBef>
            <a:spcAft>
              <a:spcPct val="15000"/>
            </a:spcAft>
            <a:buChar char="•"/>
          </a:pPr>
          <a:r>
            <a:rPr lang="en-US" sz="1000" kern="1200" dirty="0"/>
            <a:t>Use a vetted library or framework that does not allow this weakness to occur or provides constructs that make this weakness easier to avoid</a:t>
          </a:r>
        </a:p>
        <a:p>
          <a:pPr marL="57150" lvl="1" indent="-57150" algn="l" defTabSz="400050">
            <a:lnSpc>
              <a:spcPct val="90000"/>
            </a:lnSpc>
            <a:spcBef>
              <a:spcPct val="0"/>
            </a:spcBef>
            <a:spcAft>
              <a:spcPct val="15000"/>
            </a:spcAft>
            <a:buChar char="•"/>
          </a:pPr>
          <a:endParaRPr lang="en-US" sz="900" kern="1200" dirty="0"/>
        </a:p>
      </dsp:txBody>
      <dsp:txXfrm>
        <a:off x="10874" y="1222043"/>
        <a:ext cx="3408101" cy="2104062"/>
      </dsp:txXfrm>
    </dsp:sp>
    <dsp:sp modelId="{698AB8F3-9457-46D5-B855-75EC1F04E5D4}">
      <dsp:nvSpPr>
        <dsp:cNvPr id="0" name=""/>
        <dsp:cNvSpPr/>
      </dsp:nvSpPr>
      <dsp:spPr>
        <a:xfrm>
          <a:off x="7688362" y="2228355"/>
          <a:ext cx="727707" cy="91440"/>
        </a:xfrm>
        <a:custGeom>
          <a:avLst/>
          <a:gdLst/>
          <a:ahLst/>
          <a:cxnLst/>
          <a:rect l="0" t="0" r="0" b="0"/>
          <a:pathLst>
            <a:path>
              <a:moveTo>
                <a:pt x="0" y="51122"/>
              </a:moveTo>
              <a:lnTo>
                <a:pt x="380953" y="51122"/>
              </a:lnTo>
              <a:lnTo>
                <a:pt x="380953" y="45720"/>
              </a:lnTo>
              <a:lnTo>
                <a:pt x="727707" y="45720"/>
              </a:lnTo>
            </a:path>
          </a:pathLst>
        </a:custGeom>
        <a:noFill/>
        <a:ln w="9525" cap="rnd" cmpd="sng" algn="ctr">
          <a:solidFill>
            <a:schemeClr val="accent1">
              <a:shade val="90000"/>
              <a:hueOff val="-248146"/>
              <a:satOff val="-13134"/>
              <a:lumOff val="3440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033258" y="2270450"/>
        <a:ext cx="37916" cy="7248"/>
      </dsp:txXfrm>
    </dsp:sp>
    <dsp:sp modelId="{3005906D-141C-4BE1-BB37-EDA896024E60}">
      <dsp:nvSpPr>
        <dsp:cNvPr id="0" name=""/>
        <dsp:cNvSpPr/>
      </dsp:nvSpPr>
      <dsp:spPr>
        <a:xfrm>
          <a:off x="4108902" y="1229174"/>
          <a:ext cx="3581260" cy="2100605"/>
        </a:xfrm>
        <a:prstGeom prst="rect">
          <a:avLst/>
        </a:prstGeom>
        <a:gradFill rotWithShape="0">
          <a:gsLst>
            <a:gs pos="0">
              <a:schemeClr val="accent1">
                <a:alpha val="90000"/>
                <a:hueOff val="0"/>
                <a:satOff val="0"/>
                <a:lumOff val="0"/>
                <a:alphaOff val="-20000"/>
                <a:tint val="70000"/>
                <a:lumMod val="110000"/>
              </a:schemeClr>
            </a:gs>
            <a:gs pos="100000">
              <a:schemeClr val="accent1">
                <a:alpha val="90000"/>
                <a:hueOff val="0"/>
                <a:satOff val="0"/>
                <a:lumOff val="0"/>
                <a:alphaOff val="-2000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4271" tIns="161935" rIns="154271" bIns="161935" numCol="1" spcCol="1270" anchor="t" anchorCtr="0">
          <a:noAutofit/>
        </a:bodyPr>
        <a:lstStyle/>
        <a:p>
          <a:pPr marL="0" lvl="0" indent="0" algn="l" defTabSz="533400">
            <a:lnSpc>
              <a:spcPct val="90000"/>
            </a:lnSpc>
            <a:spcBef>
              <a:spcPct val="0"/>
            </a:spcBef>
            <a:spcAft>
              <a:spcPct val="35000"/>
            </a:spcAft>
            <a:buNone/>
          </a:pPr>
          <a:r>
            <a:rPr lang="en-US" sz="1200" b="1" kern="1200" dirty="0"/>
            <a:t>Application Error Disclosure</a:t>
          </a:r>
        </a:p>
        <a:p>
          <a:pPr marL="57150" lvl="1" indent="-57150" algn="l" defTabSz="444500">
            <a:lnSpc>
              <a:spcPct val="90000"/>
            </a:lnSpc>
            <a:spcBef>
              <a:spcPct val="0"/>
            </a:spcBef>
            <a:spcAft>
              <a:spcPct val="15000"/>
            </a:spcAft>
            <a:buChar char="•"/>
          </a:pPr>
          <a:r>
            <a:rPr lang="en-US" sz="1000" kern="1200" dirty="0"/>
            <a:t>The site displays an error/warning message that may reveal sensitive information such as the location of the file that caused the unhandled exception</a:t>
          </a:r>
        </a:p>
        <a:p>
          <a:pPr marL="57150" lvl="1" indent="-57150" algn="l" defTabSz="444500">
            <a:lnSpc>
              <a:spcPct val="90000"/>
            </a:lnSpc>
            <a:spcBef>
              <a:spcPct val="0"/>
            </a:spcBef>
            <a:spcAft>
              <a:spcPct val="15000"/>
            </a:spcAft>
            <a:buChar char="•"/>
          </a:pPr>
          <a:r>
            <a:rPr lang="en-US" sz="1000" kern="1200" dirty="0"/>
            <a:t>If the problem message is discovered on a manual page, the warning might be a false positive</a:t>
          </a:r>
        </a:p>
        <a:p>
          <a:pPr marL="57150" lvl="1" indent="-57150" algn="l" defTabSz="444500">
            <a:lnSpc>
              <a:spcPct val="90000"/>
            </a:lnSpc>
            <a:spcBef>
              <a:spcPct val="0"/>
            </a:spcBef>
            <a:spcAft>
              <a:spcPct val="15000"/>
            </a:spcAft>
            <a:buNone/>
          </a:pPr>
          <a:r>
            <a:rPr lang="en-US" sz="1000" b="1" kern="1200" dirty="0"/>
            <a:t>Solution:</a:t>
          </a:r>
        </a:p>
        <a:p>
          <a:pPr marL="57150" lvl="1" indent="-57150" algn="l" defTabSz="444500">
            <a:lnSpc>
              <a:spcPct val="90000"/>
            </a:lnSpc>
            <a:spcBef>
              <a:spcPct val="0"/>
            </a:spcBef>
            <a:spcAft>
              <a:spcPct val="15000"/>
            </a:spcAft>
            <a:buChar char="•"/>
          </a:pPr>
          <a:r>
            <a:rPr lang="en-US" sz="1000" kern="1200" dirty="0"/>
            <a:t>Review the source code of this page. Implement custom error pages. Consider implementing a mechanism to provide a unique error reference/identifier to the client (browser) while logging the details on the server side and not exposing them to the user</a:t>
          </a:r>
        </a:p>
      </dsp:txBody>
      <dsp:txXfrm>
        <a:off x="4108902" y="1229174"/>
        <a:ext cx="3581260" cy="2100605"/>
      </dsp:txXfrm>
    </dsp:sp>
    <dsp:sp modelId="{7FBCB8B2-F948-4861-BF4F-D49437F8CBC0}">
      <dsp:nvSpPr>
        <dsp:cNvPr id="0" name=""/>
        <dsp:cNvSpPr/>
      </dsp:nvSpPr>
      <dsp:spPr>
        <a:xfrm>
          <a:off x="8448470" y="1228523"/>
          <a:ext cx="3339720" cy="2091103"/>
        </a:xfrm>
        <a:prstGeom prst="rect">
          <a:avLst/>
        </a:prstGeom>
        <a:gradFill rotWithShape="0">
          <a:gsLst>
            <a:gs pos="0">
              <a:schemeClr val="accent1">
                <a:alpha val="90000"/>
                <a:hueOff val="0"/>
                <a:satOff val="0"/>
                <a:lumOff val="0"/>
                <a:alphaOff val="-40000"/>
                <a:tint val="70000"/>
                <a:lumMod val="110000"/>
              </a:schemeClr>
            </a:gs>
            <a:gs pos="100000">
              <a:schemeClr val="accent1">
                <a:alpha val="90000"/>
                <a:hueOff val="0"/>
                <a:satOff val="0"/>
                <a:lumOff val="0"/>
                <a:alphaOff val="-4000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4271" tIns="161935" rIns="154271" bIns="161935" numCol="1" spcCol="1270" anchor="t" anchorCtr="0">
          <a:noAutofit/>
        </a:bodyPr>
        <a:lstStyle/>
        <a:p>
          <a:pPr marL="0" lvl="0" indent="0" algn="l" defTabSz="577850">
            <a:lnSpc>
              <a:spcPct val="90000"/>
            </a:lnSpc>
            <a:spcBef>
              <a:spcPct val="0"/>
            </a:spcBef>
            <a:spcAft>
              <a:spcPct val="35000"/>
            </a:spcAft>
            <a:buNone/>
          </a:pPr>
          <a:r>
            <a:rPr lang="en-US" sz="1300" b="1" kern="1200" dirty="0"/>
            <a:t>Big Redirect Detected (Potential Sensitive Information Leak)</a:t>
          </a:r>
        </a:p>
        <a:p>
          <a:pPr marL="57150" lvl="1" indent="-57150" algn="l" defTabSz="444500">
            <a:lnSpc>
              <a:spcPct val="90000"/>
            </a:lnSpc>
            <a:spcBef>
              <a:spcPct val="0"/>
            </a:spcBef>
            <a:spcAft>
              <a:spcPct val="15000"/>
            </a:spcAft>
            <a:buChar char="•"/>
          </a:pPr>
          <a:r>
            <a:rPr lang="en-US" sz="1000" kern="1200" dirty="0"/>
            <a:t>The server responded with a redirect that appeared to have delivered a huge response</a:t>
          </a:r>
        </a:p>
        <a:p>
          <a:pPr marL="57150" lvl="1" indent="-57150" algn="l" defTabSz="444500">
            <a:lnSpc>
              <a:spcPct val="90000"/>
            </a:lnSpc>
            <a:spcBef>
              <a:spcPct val="0"/>
            </a:spcBef>
            <a:spcAft>
              <a:spcPct val="15000"/>
            </a:spcAft>
            <a:buChar char="•"/>
          </a:pPr>
          <a:r>
            <a:rPr lang="en-US" sz="1000" kern="1200" dirty="0"/>
            <a:t>Despite sending a redirect, the server also responded with body content (which may include sensitive details, PII, etc.)</a:t>
          </a:r>
        </a:p>
        <a:p>
          <a:pPr marL="57150" lvl="1" indent="-57150" algn="l" defTabSz="444500">
            <a:lnSpc>
              <a:spcPct val="90000"/>
            </a:lnSpc>
            <a:spcBef>
              <a:spcPct val="0"/>
            </a:spcBef>
            <a:spcAft>
              <a:spcPct val="15000"/>
            </a:spcAft>
            <a:buNone/>
          </a:pPr>
          <a:r>
            <a:rPr lang="en-US" sz="1000" b="1" kern="1200" dirty="0"/>
            <a:t>Solution:</a:t>
          </a:r>
        </a:p>
        <a:p>
          <a:pPr marL="57150" lvl="1" indent="-57150" algn="l" defTabSz="444500">
            <a:lnSpc>
              <a:spcPct val="90000"/>
            </a:lnSpc>
            <a:spcBef>
              <a:spcPct val="0"/>
            </a:spcBef>
            <a:spcAft>
              <a:spcPct val="15000"/>
            </a:spcAft>
            <a:buChar char="•"/>
          </a:pPr>
          <a:r>
            <a:rPr lang="en-US" sz="1000" kern="1200" dirty="0"/>
            <a:t>Ensure that no sensitive information is leaked via redirect responses. Redirect responses should have almost no content</a:t>
          </a:r>
        </a:p>
      </dsp:txBody>
      <dsp:txXfrm>
        <a:off x="8448470" y="1228523"/>
        <a:ext cx="3339720" cy="20911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A7EF5-B176-45E2-9237-3F042200A8F6}"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7F039-9FDE-4703-9839-9FA374D884DB}" type="slidenum">
              <a:rPr lang="en-US" smtClean="0"/>
              <a:t>‹#›</a:t>
            </a:fld>
            <a:endParaRPr lang="en-US"/>
          </a:p>
        </p:txBody>
      </p:sp>
    </p:spTree>
    <p:extLst>
      <p:ext uri="{BB962C8B-B14F-4D97-AF65-F5344CB8AC3E}">
        <p14:creationId xmlns:p14="http://schemas.microsoft.com/office/powerpoint/2010/main" val="14625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the beginning of the project, we decided to divide in two groups and work on Network and data vulnerabilities. Me and </a:t>
            </a:r>
            <a:r>
              <a:rPr lang="en-US" sz="1800" dirty="0" err="1">
                <a:effectLst/>
                <a:latin typeface="Calibri" panose="020F0502020204030204" pitchFamily="34" charset="0"/>
                <a:ea typeface="Calibri" panose="020F0502020204030204" pitchFamily="34" charset="0"/>
                <a:cs typeface="Arial" panose="020B0604020202020204" pitchFamily="34" charset="0"/>
              </a:rPr>
              <a:t>shamme</a:t>
            </a:r>
            <a:r>
              <a:rPr lang="en-US" sz="1800" dirty="0">
                <a:effectLst/>
                <a:latin typeface="Calibri" panose="020F0502020204030204" pitchFamily="34" charset="0"/>
                <a:ea typeface="Calibri" panose="020F0502020204030204" pitchFamily="34" charset="0"/>
                <a:cs typeface="Arial" panose="020B0604020202020204" pitchFamily="34" charset="0"/>
              </a:rPr>
              <a:t>/salwa decided to scan Drexel for data vulnerability. Our initial attempt was to utilize Windows OS to run Nessus and Shodan, similar to the Networking team, however Drexel University uses Microsoft asp hosting, which offers a very secure web. </a:t>
            </a:r>
          </a:p>
          <a:p>
            <a:r>
              <a:rPr lang="en-US" sz="1800" dirty="0">
                <a:effectLst/>
                <a:latin typeface="Calibri" panose="020F0502020204030204" pitchFamily="34" charset="0"/>
                <a:ea typeface="Calibri" panose="020F0502020204030204" pitchFamily="34" charset="0"/>
                <a:cs typeface="Arial" panose="020B0604020202020204" pitchFamily="34" charset="0"/>
              </a:rPr>
              <a:t>We specifically search about SQL vulnerabilities on Shodan to get some IP addresses which we can scan on Nessus. After that we run a scan on Nessus, but we did not find any high or medium vulnerability. After running a couple of scans and not getting any proper results me and </a:t>
            </a:r>
            <a:r>
              <a:rPr lang="en-US" sz="1800" dirty="0" err="1">
                <a:effectLst/>
                <a:latin typeface="Calibri" panose="020F0502020204030204" pitchFamily="34" charset="0"/>
                <a:ea typeface="Calibri" panose="020F0502020204030204" pitchFamily="34" charset="0"/>
                <a:cs typeface="Arial" panose="020B0604020202020204" pitchFamily="34" charset="0"/>
              </a:rPr>
              <a:t>shamme</a:t>
            </a:r>
            <a:r>
              <a:rPr lang="en-US" sz="1800" dirty="0">
                <a:effectLst/>
                <a:latin typeface="Calibri" panose="020F0502020204030204" pitchFamily="34" charset="0"/>
                <a:ea typeface="Calibri" panose="020F0502020204030204" pitchFamily="34" charset="0"/>
                <a:cs typeface="Arial" panose="020B0604020202020204" pitchFamily="34" charset="0"/>
              </a:rPr>
              <a:t>/salwa decided to do some research about other tools.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After conducting our research, we concluded that we will not get any good results by using windows, so we made the decision to migrate to Kali Linux and conduct our scans there. </a:t>
            </a:r>
            <a:endParaRPr lang="en-US" dirty="0"/>
          </a:p>
        </p:txBody>
      </p:sp>
      <p:sp>
        <p:nvSpPr>
          <p:cNvPr id="4" name="Slide Number Placeholder 3"/>
          <p:cNvSpPr>
            <a:spLocks noGrp="1"/>
          </p:cNvSpPr>
          <p:nvPr>
            <p:ph type="sldNum" sz="quarter" idx="5"/>
          </p:nvPr>
        </p:nvSpPr>
        <p:spPr/>
        <p:txBody>
          <a:bodyPr/>
          <a:lstStyle/>
          <a:p>
            <a:fld id="{C5B7F039-9FDE-4703-9839-9FA374D884DB}" type="slidenum">
              <a:rPr lang="en-US" smtClean="0"/>
              <a:t>6</a:t>
            </a:fld>
            <a:endParaRPr lang="en-US"/>
          </a:p>
        </p:txBody>
      </p:sp>
    </p:spTree>
    <p:extLst>
      <p:ext uri="{BB962C8B-B14F-4D97-AF65-F5344CB8AC3E}">
        <p14:creationId xmlns:p14="http://schemas.microsoft.com/office/powerpoint/2010/main" val="347098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Arial" panose="020B0604020202020204" pitchFamily="34" charset="0"/>
              </a:rPr>
              <a:t>We discovered that, in addition to Nessus and Shodan, we can utilize a few more tools during our research. We choose to utilize Nikto and Skipfish, both of which are Linux-based programs. On Linux, we also downloaded the ZAP scanning program</a:t>
            </a:r>
          </a:p>
          <a:p>
            <a:pPr marL="0" indent="0">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Nikto is a web server vulnerability scanner. This tool was written by Chris </a:t>
            </a:r>
            <a:r>
              <a:rPr lang="en-US" sz="1800" dirty="0" err="1">
                <a:effectLst/>
                <a:latin typeface="Calibri" panose="020F0502020204030204" pitchFamily="34" charset="0"/>
                <a:ea typeface="Calibri" panose="020F0502020204030204" pitchFamily="34" charset="0"/>
                <a:cs typeface="Arial" panose="020B0604020202020204" pitchFamily="34" charset="0"/>
              </a:rPr>
              <a:t>Sullo</a:t>
            </a:r>
            <a:r>
              <a:rPr lang="en-US" sz="1800" dirty="0">
                <a:effectLst/>
                <a:latin typeface="Calibri" panose="020F0502020204030204" pitchFamily="34" charset="0"/>
                <a:ea typeface="Calibri" panose="020F0502020204030204" pitchFamily="34" charset="0"/>
                <a:cs typeface="Arial" panose="020B0604020202020204" pitchFamily="34" charset="0"/>
              </a:rPr>
              <a:t> and David Lodge. Nikto automates the process of scanning web servers for out-of-date and unpatched software as well as searching for dangerous files that may reside on web servers.</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Skipfish is an active web application security reconnaissance tool. It prepares an interactive sitemap for the targeted site by carrying out a recursive crawl and dictionary-based probes. The resulting map is then annotated with the output from a number of active (but hopefully non-disruptive) security checks. The final report generated by the tool is meant to serve as a foundation for professional web application security assessments</a:t>
            </a:r>
          </a:p>
          <a:p>
            <a:pPr marL="0" indent="0">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Zed Attack Proxy (ZAP) is a free, open-source penetration testing tool. ZAP is designed specifically for testing web applications and is both flexible and extensible. At its core, ZAP is what is known as a “man-in-the-middle proxy.” It stands between the tester’s browser and the web application so that it can intercept and inspect messages sent between browser and web application, modify the contents if needed, and then forward those packets on to the destination. It can be used as a stand-alone application, and as a daemon process.</a:t>
            </a:r>
            <a:endParaRPr lang="en-US" dirty="0"/>
          </a:p>
        </p:txBody>
      </p:sp>
      <p:sp>
        <p:nvSpPr>
          <p:cNvPr id="4" name="Slide Number Placeholder 3"/>
          <p:cNvSpPr>
            <a:spLocks noGrp="1"/>
          </p:cNvSpPr>
          <p:nvPr>
            <p:ph type="sldNum" sz="quarter" idx="5"/>
          </p:nvPr>
        </p:nvSpPr>
        <p:spPr/>
        <p:txBody>
          <a:bodyPr/>
          <a:lstStyle/>
          <a:p>
            <a:fld id="{C5B7F039-9FDE-4703-9839-9FA374D884DB}" type="slidenum">
              <a:rPr lang="en-US" smtClean="0"/>
              <a:t>7</a:t>
            </a:fld>
            <a:endParaRPr lang="en-US"/>
          </a:p>
        </p:txBody>
      </p:sp>
    </p:spTree>
    <p:extLst>
      <p:ext uri="{BB962C8B-B14F-4D97-AF65-F5344CB8AC3E}">
        <p14:creationId xmlns:p14="http://schemas.microsoft.com/office/powerpoint/2010/main" val="133237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After running scan over these three tools, we were able to get a good number of results specially from ZAP. After using Kali Linux, we were able to get a lot of High, medium, and low Vulnerabilities. Which salwa is going to explain in the next slide.</a:t>
            </a:r>
          </a:p>
          <a:p>
            <a:endParaRPr lang="en-US" dirty="0"/>
          </a:p>
        </p:txBody>
      </p:sp>
      <p:sp>
        <p:nvSpPr>
          <p:cNvPr id="4" name="Slide Number Placeholder 3"/>
          <p:cNvSpPr>
            <a:spLocks noGrp="1"/>
          </p:cNvSpPr>
          <p:nvPr>
            <p:ph type="sldNum" sz="quarter" idx="5"/>
          </p:nvPr>
        </p:nvSpPr>
        <p:spPr/>
        <p:txBody>
          <a:bodyPr/>
          <a:lstStyle/>
          <a:p>
            <a:fld id="{C5B7F039-9FDE-4703-9839-9FA374D884DB}" type="slidenum">
              <a:rPr lang="en-US" smtClean="0"/>
              <a:t>9</a:t>
            </a:fld>
            <a:endParaRPr lang="en-US"/>
          </a:p>
        </p:txBody>
      </p:sp>
    </p:spTree>
    <p:extLst>
      <p:ext uri="{BB962C8B-B14F-4D97-AF65-F5344CB8AC3E}">
        <p14:creationId xmlns:p14="http://schemas.microsoft.com/office/powerpoint/2010/main" val="254644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High</a:t>
            </a:r>
            <a:r>
              <a:rPr lang="en-US" sz="1800" dirty="0">
                <a:effectLst/>
                <a:latin typeface="Calibri" panose="020F0502020204030204" pitchFamily="34" charset="0"/>
                <a:ea typeface="Calibri" panose="020F0502020204030204" pitchFamily="34" charset="0"/>
                <a:cs typeface="Arial" panose="020B0604020202020204" pitchFamily="34" charset="0"/>
              </a:rPr>
              <a:t> - As previously stated, Drexel uses ASP hosting, which provides a very secure web. There were only six high severity vulnerabilities detected. Vulnerabilities that are high must be addressed right away. They're quite simple for attackers to exploit, and they might give them complete control over the systems they're attacking. Most of these high vulnerabilities were discovered on the HR and employee benefits websites. Hash Disclosure, PII Disclosure, and </a:t>
            </a:r>
            <a:r>
              <a:rPr lang="en-US" sz="1800" dirty="0" err="1">
                <a:effectLst/>
                <a:latin typeface="Calibri" panose="020F0502020204030204" pitchFamily="34" charset="0"/>
                <a:ea typeface="Calibri" panose="020F0502020204030204" pitchFamily="34" charset="0"/>
                <a:cs typeface="Arial" panose="020B0604020202020204" pitchFamily="34" charset="0"/>
              </a:rPr>
              <a:t>Viewstate</a:t>
            </a:r>
            <a:r>
              <a:rPr lang="en-US" sz="1800" dirty="0">
                <a:effectLst/>
                <a:latin typeface="Calibri" panose="020F0502020204030204" pitchFamily="34" charset="0"/>
                <a:ea typeface="Calibri" panose="020F0502020204030204" pitchFamily="34" charset="0"/>
                <a:cs typeface="Arial" panose="020B0604020202020204" pitchFamily="34" charset="0"/>
              </a:rPr>
              <a:t> without MAC Signature are the some of the high vulnerabilities</a:t>
            </a:r>
          </a:p>
          <a:p>
            <a:endParaRPr lang="en-US" sz="1800" dirty="0">
              <a:effectLst/>
              <a:latin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Hash Disclosure - Mac OSX salted SHA-1 was the vulnerability discovered on the Drexel website. This Vulnerability has the potential to be dangerous. Hash disclosure refers to the possibility that an encrypted version of a password is publicly available on your website. According to the scan report, this vulnerability was left during the architectural and design process. The CWE (Common Weakness Enumeration) id was also supplied in the report to refer to further information about the vulnerability.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that hashes that are used to protect credentials or other resources are not leaked by the web server or database. There is typically no requirement for password hashes to be accessible to the web browser</a:t>
            </a:r>
          </a:p>
          <a:p>
            <a:endParaRPr lang="en-US" sz="1800" dirty="0">
              <a:effectLst/>
              <a:latin typeface="Calibri" panose="020F0502020204030204" pitchFamily="34" charset="0"/>
              <a:cs typeface="Arial" panose="020B0604020202020204" pitchFamily="34" charset="0"/>
            </a:endParaRPr>
          </a:p>
          <a:p>
            <a:pPr marL="0" marR="0" lvl="0" indent="0" rtl="0">
              <a:lnSpc>
                <a:spcPct val="107000"/>
              </a:lnSpc>
              <a:spcBef>
                <a:spcPts val="0"/>
              </a:spcBef>
              <a:spcAft>
                <a:spcPts val="0"/>
              </a:spcAft>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Arial" panose="020B0604020202020204" pitchFamily="34" charset="0"/>
              </a:rPr>
              <a:t>PII Disclosure is another vulnerability discovered in the report as a result of failing to establish a security plan during the architecture and design phase. The result contains Personally Identifiable Information (PII), such as a credit card number, a Social Security number, and other sensitive information. The majority of these findings came from the HR benefits and HR retiree sites. Another major PII vulnerability uncovered on the HR site was a credit card vulnerability, with the credit type being Master Card. The site, according to CWE, does not adequately protect a person's private, personal information from actors who are not explicitly permitted to access the information.</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that the security plan is has been established successfully. </a:t>
            </a:r>
          </a:p>
          <a:p>
            <a:endParaRPr lang="en-US" sz="1800" dirty="0">
              <a:effectLst/>
              <a:latin typeface="Calibri" panose="020F0502020204030204" pitchFamily="34" charset="0"/>
              <a:cs typeface="Arial" panose="020B0604020202020204" pitchFamily="34" charset="0"/>
            </a:endParaRPr>
          </a:p>
          <a:p>
            <a:pPr marL="0" marR="0" lvl="0" indent="0" rtl="0">
              <a:buFont typeface="Symbol" panose="05050102010706020507" pitchFamily="18" charset="2"/>
              <a:buNone/>
            </a:pPr>
            <a:r>
              <a:rPr lang="en-US" sz="1800" dirty="0" err="1">
                <a:effectLst/>
                <a:latin typeface="Calibri" panose="020F0502020204030204" pitchFamily="34" charset="0"/>
                <a:ea typeface="Calibri" panose="020F0502020204030204" pitchFamily="34" charset="0"/>
                <a:cs typeface="Arial" panose="020B0604020202020204" pitchFamily="34" charset="0"/>
              </a:rPr>
              <a:t>Viewstate</a:t>
            </a:r>
            <a:r>
              <a:rPr lang="en-US" sz="1800" dirty="0">
                <a:effectLst/>
                <a:latin typeface="Calibri" panose="020F0502020204030204" pitchFamily="34" charset="0"/>
                <a:ea typeface="Calibri" panose="020F0502020204030204" pitchFamily="34" charset="0"/>
                <a:cs typeface="Arial" panose="020B0604020202020204" pitchFamily="34" charset="0"/>
              </a:rPr>
              <a:t> without MAC Signature was another noticeable high vulnerability discovered on the website. This vulnerability was discovered on a number of different websites, including CCI, HR, Financial Aid, and Graduate Programs, to mention a few. If the ASP.NET settings do not ensure that the form authentication tickets are tamper-proof and encrypted, as well as that </a:t>
            </a:r>
            <a:r>
              <a:rPr lang="en-US" sz="1800" dirty="0" err="1">
                <a:effectLst/>
                <a:latin typeface="Calibri" panose="020F0502020204030204" pitchFamily="34" charset="0"/>
                <a:ea typeface="Calibri" panose="020F0502020204030204" pitchFamily="34" charset="0"/>
                <a:cs typeface="Arial" panose="020B0604020202020204" pitchFamily="34" charset="0"/>
              </a:rPr>
              <a:t>ViewState</a:t>
            </a:r>
            <a:r>
              <a:rPr lang="en-US" sz="1800" dirty="0">
                <a:effectLst/>
                <a:latin typeface="Calibri" panose="020F0502020204030204" pitchFamily="34" charset="0"/>
                <a:ea typeface="Calibri" panose="020F0502020204030204" pitchFamily="34" charset="0"/>
                <a:cs typeface="Arial" panose="020B0604020202020204" pitchFamily="34" charset="0"/>
              </a:rPr>
              <a:t> is tamper-proof, when the server processes the data, it will not notice any changes to the </a:t>
            </a:r>
            <a:r>
              <a:rPr lang="en-US" sz="1800" dirty="0" err="1">
                <a:effectLst/>
                <a:latin typeface="Calibri" panose="020F0502020204030204" pitchFamily="34" charset="0"/>
                <a:ea typeface="Calibri" panose="020F0502020204030204" pitchFamily="34" charset="0"/>
                <a:cs typeface="Arial" panose="020B0604020202020204" pitchFamily="34" charset="0"/>
              </a:rPr>
              <a:t>ViewState</a:t>
            </a:r>
            <a:r>
              <a:rPr lang="en-US" sz="1800" dirty="0">
                <a:effectLst/>
                <a:latin typeface="Calibri" panose="020F0502020204030204" pitchFamily="34" charset="0"/>
                <a:ea typeface="Calibri" panose="020F0502020204030204" pitchFamily="34" charset="0"/>
                <a:cs typeface="Arial" panose="020B0604020202020204" pitchFamily="34" charset="0"/>
              </a:rPr>
              <a:t> or authentication tickets made on the client's machine or over the network. There were 5365 instances of this vulnerability, according to the report, and the report's recommendation is to make sure the MAC is set for all pages on this website.</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the MAC is set for all pages on this website</a:t>
            </a:r>
            <a:endParaRPr lang="en-US" sz="1800"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5B7F039-9FDE-4703-9839-9FA374D884DB}" type="slidenum">
              <a:rPr lang="en-US" smtClean="0"/>
              <a:t>10</a:t>
            </a:fld>
            <a:endParaRPr lang="en-US"/>
          </a:p>
        </p:txBody>
      </p:sp>
    </p:spTree>
    <p:extLst>
      <p:ext uri="{BB962C8B-B14F-4D97-AF65-F5344CB8AC3E}">
        <p14:creationId xmlns:p14="http://schemas.microsoft.com/office/powerpoint/2010/main" val="2576616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1" dirty="0">
                <a:effectLst/>
                <a:latin typeface="Calibri" panose="020F0502020204030204" pitchFamily="34" charset="0"/>
                <a:ea typeface="Calibri" panose="020F0502020204030204" pitchFamily="34" charset="0"/>
                <a:cs typeface="Arial" panose="020B0604020202020204" pitchFamily="34" charset="0"/>
              </a:rPr>
              <a:t>Medium</a:t>
            </a:r>
            <a:r>
              <a:rPr lang="en-US" sz="1800" dirty="0">
                <a:effectLst/>
                <a:latin typeface="Calibri" panose="020F0502020204030204" pitchFamily="34" charset="0"/>
                <a:ea typeface="Calibri" panose="020F0502020204030204" pitchFamily="34" charset="0"/>
                <a:cs typeface="Arial" panose="020B0604020202020204" pitchFamily="34" charset="0"/>
              </a:rPr>
              <a:t> - There were 14 vulnerabilities of a medium severity. These vulnerabilities typically provide attackers information that might help them plan future attacks on the network. These should also be fixed as soon as possible, but they are not as critical as the other vulnerabilities. According to report some of the medium vulnerabilities included information regarding Content Security Policy (CSP) Header Not Set, Reverse Tabnabbing, and Source Code Disclosure.</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Content Security Policy (CSP) Header Not Set was identified as the most critical medium vulnerability in the report. Content Protection Policy (CSP) is an additional layer of security that aids in the detection and mitigation of certain types of threats, such as Cross-Site Scripting (XSS) and data injection. These attacks are used for a variety of purposes, including data theft, site defacement, and malware delivery. CSP provides a set of standard HTTP headers that allow website owners to declare approved sources of content that browsers should be allowed to load on that page — covered types are JavaScript, CSS, HTML frames, fonts, images and embeddable objects such as Java applets, ActiveX, audio and video files. There were 5313 instances of this vulnerability in the scan report.</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that your web server, application server, load balancer, etc. is configured to set the Content-Security-Policy header, to achieve optimal browser support</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Reverse Tabnabbing was another medium vulnerability discovered during the scan. Reverse tabnabbing is a type of phishing assault in which an attacker convinces a victim to input their credentials on a false website which the attacker controls. This vulnerability was discovered at a variety of sites, including CCI, </a:t>
            </a:r>
            <a:r>
              <a:rPr lang="en-US" sz="1800" dirty="0" err="1">
                <a:effectLst/>
                <a:latin typeface="Calibri" panose="020F0502020204030204" pitchFamily="34" charset="0"/>
                <a:ea typeface="Calibri" panose="020F0502020204030204" pitchFamily="34" charset="0"/>
                <a:cs typeface="Arial" panose="020B0604020202020204" pitchFamily="34" charset="0"/>
              </a:rPr>
              <a:t>LeBow</a:t>
            </a:r>
            <a:r>
              <a:rPr lang="en-US" sz="1800" dirty="0">
                <a:effectLst/>
                <a:latin typeface="Calibri" panose="020F0502020204030204" pitchFamily="34" charset="0"/>
                <a:ea typeface="Calibri" panose="020F0502020204030204" pitchFamily="34" charset="0"/>
                <a:cs typeface="Arial" panose="020B0604020202020204" pitchFamily="34" charset="0"/>
              </a:rPr>
              <a:t>, Med, and Drexel Central, to mention a few. There were 1217 occurrences of Reverse Tabnabbing in the report, and at least one link on the page is vulnerable to Reverse Tabnabbing because it utilizes a target attribute in the "</a:t>
            </a:r>
            <a:r>
              <a:rPr lang="en-US" sz="1800" dirty="0" err="1">
                <a:effectLst/>
                <a:latin typeface="Calibri" panose="020F0502020204030204" pitchFamily="34" charset="0"/>
                <a:ea typeface="Calibri" panose="020F0502020204030204" pitchFamily="34" charset="0"/>
                <a:cs typeface="Arial" panose="020B0604020202020204" pitchFamily="34" charset="0"/>
              </a:rPr>
              <a:t>rel</a:t>
            </a:r>
            <a:r>
              <a:rPr lang="en-US" sz="1800" dirty="0">
                <a:effectLst/>
                <a:latin typeface="Calibri" panose="020F0502020204030204" pitchFamily="34" charset="0"/>
                <a:ea typeface="Calibri" panose="020F0502020204030204" pitchFamily="34" charset="0"/>
                <a:cs typeface="Arial" panose="020B0604020202020204" pitchFamily="34" charset="0"/>
              </a:rPr>
              <a:t>" attribute without both the "</a:t>
            </a:r>
            <a:r>
              <a:rPr lang="en-US" sz="1800" dirty="0" err="1">
                <a:effectLst/>
                <a:latin typeface="Calibri" panose="020F0502020204030204" pitchFamily="34" charset="0"/>
                <a:ea typeface="Calibri" panose="020F0502020204030204" pitchFamily="34" charset="0"/>
                <a:cs typeface="Arial" panose="020B0604020202020204" pitchFamily="34" charset="0"/>
              </a:rPr>
              <a:t>noopener</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dirty="0" err="1">
                <a:effectLst/>
                <a:latin typeface="Calibri" panose="020F0502020204030204" pitchFamily="34" charset="0"/>
                <a:ea typeface="Calibri" panose="020F0502020204030204" pitchFamily="34" charset="0"/>
                <a:cs typeface="Arial" panose="020B0604020202020204" pitchFamily="34" charset="0"/>
              </a:rPr>
              <a:t>noreferrer</a:t>
            </a:r>
            <a:r>
              <a:rPr lang="en-US" sz="1800" dirty="0">
                <a:effectLst/>
                <a:latin typeface="Calibri" panose="020F0502020204030204" pitchFamily="34" charset="0"/>
                <a:ea typeface="Calibri" panose="020F0502020204030204" pitchFamily="34" charset="0"/>
                <a:cs typeface="Arial" panose="020B0604020202020204" pitchFamily="34" charset="0"/>
              </a:rPr>
              <a:t>" keywords, allowing the target website to take control of this page.</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Arial" panose="020B0604020202020204" pitchFamily="34" charset="0"/>
              </a:rPr>
              <a:t>Solution - Do not use a target attribute, or if you have to then also add the attribute: </a:t>
            </a:r>
            <a:r>
              <a:rPr lang="en-US" sz="1800" dirty="0" err="1">
                <a:effectLst/>
                <a:latin typeface="Calibri" panose="020F0502020204030204" pitchFamily="34" charset="0"/>
                <a:ea typeface="Calibri" panose="020F0502020204030204" pitchFamily="34" charset="0"/>
                <a:cs typeface="Arial" panose="020B0604020202020204" pitchFamily="34" charset="0"/>
              </a:rPr>
              <a:t>rel</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noopener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noreferrer</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Source Code Disclosure was another Medium Vulnerability discovered in the study. This Source Code Disclosure included Perl, PHP, Python, and SQL scripts. Source code disclosure makes sensitive application information like input validation filters, database connection strings and queries, and hard-coded passwords available to the public. An attacker with information of input validation filters might be able to create a request that will get around the filter. A number of instances of disclosure were recorded in the report. The most instances were found in SQL. It is suggested that this script be removed from the web server and moved to a place that is not accessible from the Internet. </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that application Source Code is not available with alternative extensions, and ensure that source code is not present within other files or data deployed to the web server, or served by the web server</a:t>
            </a:r>
            <a:endParaRPr lang="en-US" sz="1800"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5B7F039-9FDE-4703-9839-9FA374D884DB}" type="slidenum">
              <a:rPr lang="en-US" smtClean="0"/>
              <a:t>11</a:t>
            </a:fld>
            <a:endParaRPr lang="en-US"/>
          </a:p>
        </p:txBody>
      </p:sp>
    </p:spTree>
    <p:extLst>
      <p:ext uri="{BB962C8B-B14F-4D97-AF65-F5344CB8AC3E}">
        <p14:creationId xmlns:p14="http://schemas.microsoft.com/office/powerpoint/2010/main" val="355382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1" dirty="0">
                <a:effectLst/>
                <a:latin typeface="Calibri" panose="020F0502020204030204" pitchFamily="34" charset="0"/>
                <a:ea typeface="Calibri" panose="020F0502020204030204" pitchFamily="34" charset="0"/>
                <a:cs typeface="Arial" panose="020B0604020202020204" pitchFamily="34" charset="0"/>
              </a:rPr>
              <a:t>Low</a:t>
            </a:r>
            <a:r>
              <a:rPr lang="en-US" sz="1800" dirty="0">
                <a:effectLst/>
                <a:latin typeface="Calibri" panose="020F0502020204030204" pitchFamily="34" charset="0"/>
                <a:ea typeface="Calibri" panose="020F0502020204030204" pitchFamily="34" charset="0"/>
                <a:cs typeface="Arial" panose="020B0604020202020204" pitchFamily="34" charset="0"/>
              </a:rPr>
              <a:t> - Low vulnerabilities have little influence on an organization's operations. Exploiting such vulnerabilities generally requires local or physical system access. Our Scan report also showed low vulnerabilities such as the absence of Anti-CSRF Tokens, Application Error Disclosure, Big Redirect Detected (Potential Sensitive Information Leak), and Cookie No </a:t>
            </a:r>
            <a:r>
              <a:rPr lang="en-US" sz="1800" dirty="0" err="1">
                <a:effectLst/>
                <a:latin typeface="Calibri" panose="020F0502020204030204" pitchFamily="34" charset="0"/>
                <a:ea typeface="Calibri" panose="020F0502020204030204" pitchFamily="34" charset="0"/>
                <a:cs typeface="Arial" panose="020B0604020202020204" pitchFamily="34" charset="0"/>
              </a:rPr>
              <a:t>HttpOnly</a:t>
            </a:r>
            <a:r>
              <a:rPr lang="en-US" sz="1800" dirty="0">
                <a:effectLst/>
                <a:latin typeface="Calibri" panose="020F0502020204030204" pitchFamily="34" charset="0"/>
                <a:ea typeface="Calibri" panose="020F0502020204030204" pitchFamily="34" charset="0"/>
                <a:cs typeface="Arial" panose="020B0604020202020204" pitchFamily="34" charset="0"/>
              </a:rPr>
              <a:t> Flag, to mention a few.</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Absence of Anti-CSRF Tokens was one of the low vulnerabilities discovered in the report. There were at least 5374 instances when no Anti-CSRF tokens were identified in an HTML submission form. A CSRF (cross-site request forgery) attack includes forcing a victim to submit an HTTP request to a target location without their knowledge or purpose in order to conduct an action as the victim. When the victim is logged in to the target site, CSRF attacks are effective. CSRF has generally been used to conduct an operation against a target site using the victim's privileges, but new approaches have been developed to leak information via getting access to the response.</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Arial" panose="020B0604020202020204" pitchFamily="34" charset="0"/>
              </a:rPr>
              <a:t>Solution – Use a vetted library or framework that does not allow this weakness to occur or provides constructs that make this weakness easier to avoid.</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Application Error Disclosure was another Low vulnerability found in the report. According to the report, the site displays an error/warning message that may reveal sensitive information such as the location of the file that caused the unhandled exception. This information can be used to conduct further attacks against the web application. If the problem message is discovered on a manual page, the warning might be a false positive.</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Arial" panose="020B0604020202020204" pitchFamily="34" charset="0"/>
              </a:rPr>
              <a:t>Solution - Review the source code of this page. Implement custom error pages. Consider implementing a mechanism to provide a unique error reference/identifier to the client (browser) while logging the details on the server side and not exposing them to the user.</a:t>
            </a:r>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Another low vulnerability to be cautious of is "Big Redirect Detected" (Potential Sensitive Information Leak). According to the report, the server responded with a redirect that appeared to have delivered a huge response. This might imply that, despite sending a redirect, the server also responded with body content (which may include sensitive details, PII, etc.). This vulnerability was found in around 58 instances.</a:t>
            </a:r>
          </a:p>
          <a:p>
            <a:pPr marL="0" marR="0"/>
            <a:r>
              <a:rPr lang="en-US" sz="1800" dirty="0">
                <a:effectLst/>
                <a:latin typeface="Calibri" panose="020F0502020204030204" pitchFamily="34" charset="0"/>
                <a:ea typeface="Calibri" panose="020F0502020204030204" pitchFamily="34" charset="0"/>
                <a:cs typeface="Arial" panose="020B0604020202020204" pitchFamily="34" charset="0"/>
              </a:rPr>
              <a:t>Solution - Ensure that no sensitive information is leaked via redirect responses. Redirect responses should have almost no content.</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5B7F039-9FDE-4703-9839-9FA374D884DB}" type="slidenum">
              <a:rPr lang="en-US" smtClean="0"/>
              <a:t>12</a:t>
            </a:fld>
            <a:endParaRPr lang="en-US"/>
          </a:p>
        </p:txBody>
      </p:sp>
    </p:spTree>
    <p:extLst>
      <p:ext uri="{BB962C8B-B14F-4D97-AF65-F5344CB8AC3E}">
        <p14:creationId xmlns:p14="http://schemas.microsoft.com/office/powerpoint/2010/main" val="1611893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5/5/2022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Layout" Target="../diagrams/layout2.xml"/><Relationship Id="rId3" Type="http://schemas.openxmlformats.org/officeDocument/2006/relationships/image" Target="../media/image1.jpeg"/><Relationship Id="rId7" Type="http://schemas.openxmlformats.org/officeDocument/2006/relationships/diagramColors" Target="../diagrams/colors1.xml"/><Relationship Id="rId12" Type="http://schemas.openxmlformats.org/officeDocument/2006/relationships/diagramData" Target="../diagrams/data2.xml"/><Relationship Id="rId2" Type="http://schemas.openxmlformats.org/officeDocument/2006/relationships/notesSlide" Target="../notesSlides/notesSlide2.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 Id="rId1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 name="Picture 5" descr="A screenshot of a video game&#10;&#10;Description automatically generated">
            <a:extLst>
              <a:ext uri="{FF2B5EF4-FFF2-40B4-BE49-F238E27FC236}">
                <a16:creationId xmlns:a16="http://schemas.microsoft.com/office/drawing/2014/main" id="{1A5C80AE-0548-4F37-9D6E-6C067E20B46D}"/>
              </a:ext>
            </a:extLst>
          </p:cNvPr>
          <p:cNvPicPr>
            <a:picLocks noChangeAspect="1"/>
          </p:cNvPicPr>
          <p:nvPr/>
        </p:nvPicPr>
        <p:blipFill rotWithShape="1">
          <a:blip r:embed="rId3">
            <a:duotone>
              <a:schemeClr val="bg2">
                <a:shade val="45000"/>
                <a:satMod val="135000"/>
              </a:schemeClr>
              <a:prstClr val="white"/>
            </a:duotone>
          </a:blip>
          <a:srcRect l="11111" t="9091"/>
          <a:stretch/>
        </p:blipFill>
        <p:spPr>
          <a:xfrm>
            <a:off x="13684" y="-16829"/>
            <a:ext cx="12191980" cy="6857990"/>
          </a:xfrm>
          <a:prstGeom prst="rect">
            <a:avLst/>
          </a:prstGeom>
        </p:spPr>
      </p:pic>
      <p:pic>
        <p:nvPicPr>
          <p:cNvPr id="131" name="Picture 130">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3"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35"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38" name="Straight Connector 137">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57C943-C060-42A6-8783-F04BC25FD31E}"/>
              </a:ext>
            </a:extLst>
          </p:cNvPr>
          <p:cNvSpPr>
            <a:spLocks noGrp="1"/>
          </p:cNvSpPr>
          <p:nvPr>
            <p:ph type="ctrTitle"/>
          </p:nvPr>
        </p:nvSpPr>
        <p:spPr>
          <a:xfrm>
            <a:off x="6405833" y="1360966"/>
            <a:ext cx="4755832" cy="2933234"/>
          </a:xfrm>
        </p:spPr>
        <p:txBody>
          <a:bodyPr vert="horz" lIns="91440" tIns="45720" rIns="91440" bIns="45720" rtlCol="0">
            <a:normAutofit fontScale="90000"/>
          </a:bodyPr>
          <a:lstStyle/>
          <a:p>
            <a:pPr>
              <a:lnSpc>
                <a:spcPct val="90000"/>
              </a:lnSpc>
            </a:pPr>
            <a:r>
              <a:rPr lang="en-US" sz="5400" dirty="0"/>
              <a:t>Drexel University Vulnerability Scan</a:t>
            </a:r>
          </a:p>
        </p:txBody>
      </p:sp>
      <p:sp>
        <p:nvSpPr>
          <p:cNvPr id="3" name="Subtitle 2">
            <a:extLst>
              <a:ext uri="{FF2B5EF4-FFF2-40B4-BE49-F238E27FC236}">
                <a16:creationId xmlns:a16="http://schemas.microsoft.com/office/drawing/2014/main" id="{9E7EA018-5D6A-48E0-8261-A7F288D1C413}"/>
              </a:ext>
            </a:extLst>
          </p:cNvPr>
          <p:cNvSpPr>
            <a:spLocks noGrp="1"/>
          </p:cNvSpPr>
          <p:nvPr>
            <p:ph type="subTitle" idx="1"/>
          </p:nvPr>
        </p:nvSpPr>
        <p:spPr>
          <a:xfrm>
            <a:off x="6114528" y="4355527"/>
            <a:ext cx="5728810" cy="1622126"/>
          </a:xfrm>
        </p:spPr>
        <p:txBody>
          <a:bodyPr vert="horz" lIns="91440" tIns="45720" rIns="91440" bIns="45720" rtlCol="0">
            <a:normAutofit fontScale="85000" lnSpcReduction="20000"/>
          </a:bodyPr>
          <a:lstStyle/>
          <a:p>
            <a:pPr>
              <a:lnSpc>
                <a:spcPct val="90000"/>
              </a:lnSpc>
            </a:pPr>
            <a:r>
              <a:rPr lang="en-US" sz="2400" cap="none" dirty="0"/>
              <a:t>Senior Design </a:t>
            </a:r>
          </a:p>
          <a:p>
            <a:pPr>
              <a:lnSpc>
                <a:spcPct val="90000"/>
              </a:lnSpc>
            </a:pPr>
            <a:r>
              <a:rPr lang="en-US" sz="2400" cap="none" dirty="0"/>
              <a:t>Professor Michael Chu</a:t>
            </a:r>
          </a:p>
          <a:p>
            <a:pPr>
              <a:lnSpc>
                <a:spcPct val="90000"/>
              </a:lnSpc>
              <a:buFont typeface="Arial"/>
              <a:buChar char="•"/>
            </a:pPr>
            <a:endParaRPr lang="en-US" cap="none" dirty="0"/>
          </a:p>
          <a:p>
            <a:pPr>
              <a:lnSpc>
                <a:spcPct val="90000"/>
              </a:lnSpc>
            </a:pPr>
            <a:r>
              <a:rPr lang="en-US" sz="2000" cap="none" dirty="0" err="1"/>
              <a:t>Gurpinder</a:t>
            </a:r>
            <a:r>
              <a:rPr lang="en-US" sz="2000" cap="none" dirty="0"/>
              <a:t> </a:t>
            </a:r>
            <a:r>
              <a:rPr lang="en-US" sz="2000" cap="none" dirty="0" err="1"/>
              <a:t>Chattha</a:t>
            </a:r>
            <a:r>
              <a:rPr lang="en-US" sz="2000" cap="none" dirty="0"/>
              <a:t>, Dalton </a:t>
            </a:r>
            <a:r>
              <a:rPr lang="en-US" sz="2000" cap="none" dirty="0" err="1"/>
              <a:t>Grovatt</a:t>
            </a:r>
            <a:r>
              <a:rPr lang="en-US" sz="2000" cap="none" dirty="0"/>
              <a:t>, Randy Truong, </a:t>
            </a:r>
          </a:p>
          <a:p>
            <a:pPr>
              <a:lnSpc>
                <a:spcPct val="90000"/>
              </a:lnSpc>
            </a:pPr>
            <a:r>
              <a:rPr lang="en-US" sz="2000" cap="none" dirty="0" err="1"/>
              <a:t>Issac</a:t>
            </a:r>
            <a:r>
              <a:rPr lang="en-US" sz="2000" cap="none" dirty="0"/>
              <a:t> Stafford, Danial Malik, </a:t>
            </a:r>
            <a:r>
              <a:rPr lang="en-US" sz="2000" cap="none" dirty="0" err="1"/>
              <a:t>Shamme</a:t>
            </a:r>
            <a:r>
              <a:rPr lang="en-US" sz="2000" cap="none" dirty="0"/>
              <a:t> </a:t>
            </a:r>
            <a:r>
              <a:rPr lang="en-US" sz="2000" cap="none" dirty="0" err="1"/>
              <a:t>Alam</a:t>
            </a:r>
            <a:r>
              <a:rPr lang="en-US" sz="2000" cap="none" dirty="0"/>
              <a:t>, Salwa Ghaffar,</a:t>
            </a:r>
            <a:r>
              <a:rPr lang="en-US" cap="none" dirty="0"/>
              <a:t> </a:t>
            </a:r>
          </a:p>
        </p:txBody>
      </p:sp>
    </p:spTree>
    <p:extLst>
      <p:ext uri="{BB962C8B-B14F-4D97-AF65-F5344CB8AC3E}">
        <p14:creationId xmlns:p14="http://schemas.microsoft.com/office/powerpoint/2010/main" val="161751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6D0DD-B443-46A0-85F1-FDE6466A5DCC}"/>
              </a:ext>
            </a:extLst>
          </p:cNvPr>
          <p:cNvSpPr>
            <a:spLocks noGrp="1"/>
          </p:cNvSpPr>
          <p:nvPr>
            <p:ph type="title"/>
          </p:nvPr>
        </p:nvSpPr>
        <p:spPr>
          <a:xfrm>
            <a:off x="685801" y="533400"/>
            <a:ext cx="10820400" cy="1177092"/>
          </a:xfrm>
        </p:spPr>
        <p:txBody>
          <a:bodyPr anchor="b">
            <a:normAutofit/>
          </a:bodyPr>
          <a:lstStyle/>
          <a:p>
            <a:pPr algn="ctr">
              <a:lnSpc>
                <a:spcPct val="90000"/>
              </a:lnSpc>
            </a:pPr>
            <a:r>
              <a:rPr lang="en-US" sz="3700"/>
              <a:t>Sampling process &amp; results – data</a:t>
            </a:r>
            <a:br>
              <a:rPr lang="en-US" sz="3700"/>
            </a:br>
            <a:r>
              <a:rPr lang="en-US" sz="3700"/>
              <a:t>High Risk</a:t>
            </a:r>
          </a:p>
        </p:txBody>
      </p:sp>
      <p:cxnSp>
        <p:nvCxnSpPr>
          <p:cNvPr id="19" name="Straight Connector 18">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CCC06DF4-13C7-7C63-B3B8-B5C7BE2ADF4E}"/>
              </a:ext>
            </a:extLst>
          </p:cNvPr>
          <p:cNvGraphicFramePr>
            <a:graphicFrameLocks noGrp="1"/>
          </p:cNvGraphicFramePr>
          <p:nvPr>
            <p:ph idx="1"/>
            <p:extLst>
              <p:ext uri="{D42A27DB-BD31-4B8C-83A1-F6EECF244321}">
                <p14:modId xmlns:p14="http://schemas.microsoft.com/office/powerpoint/2010/main" val="4040755773"/>
              </p:ext>
            </p:extLst>
          </p:nvPr>
        </p:nvGraphicFramePr>
        <p:xfrm>
          <a:off x="524678" y="2692400"/>
          <a:ext cx="11142644" cy="4165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C1084B8-8C9A-973C-0FEA-0BAE3C54BA18}"/>
              </a:ext>
            </a:extLst>
          </p:cNvPr>
          <p:cNvSpPr txBox="1"/>
          <p:nvPr/>
        </p:nvSpPr>
        <p:spPr>
          <a:xfrm>
            <a:off x="598583" y="1989663"/>
            <a:ext cx="10994833" cy="923330"/>
          </a:xfrm>
          <a:prstGeom prst="rect">
            <a:avLst/>
          </a:prstGeom>
          <a:noFill/>
        </p:spPr>
        <p:txBody>
          <a:bodyPr wrap="square" rtlCol="0">
            <a:spAutoFit/>
          </a:bodyPr>
          <a:lstStyle/>
          <a:p>
            <a:pPr lvl="0" algn="ctr"/>
            <a:r>
              <a:rPr lang="en-US" dirty="0"/>
              <a:t>There were only six high severity vulnerabilities detected</a:t>
            </a:r>
          </a:p>
          <a:p>
            <a:pPr algn="ctr"/>
            <a:r>
              <a:rPr lang="en-US" dirty="0"/>
              <a:t>Most of these high vulnerabilities were discovered on the HR and employee benefits websites</a:t>
            </a:r>
          </a:p>
          <a:p>
            <a:pPr lvl="0" algn="ctr"/>
            <a:endParaRPr lang="en-US" dirty="0"/>
          </a:p>
        </p:txBody>
      </p:sp>
    </p:spTree>
    <p:extLst>
      <p:ext uri="{BB962C8B-B14F-4D97-AF65-F5344CB8AC3E}">
        <p14:creationId xmlns:p14="http://schemas.microsoft.com/office/powerpoint/2010/main" val="27964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80">
                                          <p:stCondLst>
                                            <p:cond delay="0"/>
                                          </p:stCondLst>
                                        </p:cTn>
                                        <p:tgtEl>
                                          <p:spTgt spid="22"/>
                                        </p:tgtEl>
                                      </p:cBhvr>
                                    </p:animEffect>
                                    <p:anim calcmode="lin" valueType="num">
                                      <p:cBhvr>
                                        <p:cTn id="1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7" dur="26">
                                          <p:stCondLst>
                                            <p:cond delay="650"/>
                                          </p:stCondLst>
                                        </p:cTn>
                                        <p:tgtEl>
                                          <p:spTgt spid="22"/>
                                        </p:tgtEl>
                                      </p:cBhvr>
                                      <p:to x="100000" y="60000"/>
                                    </p:animScale>
                                    <p:animScale>
                                      <p:cBhvr>
                                        <p:cTn id="18" dur="166" decel="50000">
                                          <p:stCondLst>
                                            <p:cond delay="676"/>
                                          </p:stCondLst>
                                        </p:cTn>
                                        <p:tgtEl>
                                          <p:spTgt spid="22"/>
                                        </p:tgtEl>
                                      </p:cBhvr>
                                      <p:to x="100000" y="100000"/>
                                    </p:animScale>
                                    <p:animScale>
                                      <p:cBhvr>
                                        <p:cTn id="19" dur="26">
                                          <p:stCondLst>
                                            <p:cond delay="1312"/>
                                          </p:stCondLst>
                                        </p:cTn>
                                        <p:tgtEl>
                                          <p:spTgt spid="22"/>
                                        </p:tgtEl>
                                      </p:cBhvr>
                                      <p:to x="100000" y="80000"/>
                                    </p:animScale>
                                    <p:animScale>
                                      <p:cBhvr>
                                        <p:cTn id="20" dur="166" decel="50000">
                                          <p:stCondLst>
                                            <p:cond delay="1338"/>
                                          </p:stCondLst>
                                        </p:cTn>
                                        <p:tgtEl>
                                          <p:spTgt spid="22"/>
                                        </p:tgtEl>
                                      </p:cBhvr>
                                      <p:to x="100000" y="100000"/>
                                    </p:animScale>
                                    <p:animScale>
                                      <p:cBhvr>
                                        <p:cTn id="21" dur="26">
                                          <p:stCondLst>
                                            <p:cond delay="1642"/>
                                          </p:stCondLst>
                                        </p:cTn>
                                        <p:tgtEl>
                                          <p:spTgt spid="22"/>
                                        </p:tgtEl>
                                      </p:cBhvr>
                                      <p:to x="100000" y="90000"/>
                                    </p:animScale>
                                    <p:animScale>
                                      <p:cBhvr>
                                        <p:cTn id="22" dur="166" decel="50000">
                                          <p:stCondLst>
                                            <p:cond delay="1668"/>
                                          </p:stCondLst>
                                        </p:cTn>
                                        <p:tgtEl>
                                          <p:spTgt spid="22"/>
                                        </p:tgtEl>
                                      </p:cBhvr>
                                      <p:to x="100000" y="100000"/>
                                    </p:animScale>
                                    <p:animScale>
                                      <p:cBhvr>
                                        <p:cTn id="23" dur="26">
                                          <p:stCondLst>
                                            <p:cond delay="1808"/>
                                          </p:stCondLst>
                                        </p:cTn>
                                        <p:tgtEl>
                                          <p:spTgt spid="22"/>
                                        </p:tgtEl>
                                      </p:cBhvr>
                                      <p:to x="100000" y="95000"/>
                                    </p:animScale>
                                    <p:animScale>
                                      <p:cBhvr>
                                        <p:cTn id="24"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6D0DD-B443-46A0-85F1-FDE6466A5DCC}"/>
              </a:ext>
            </a:extLst>
          </p:cNvPr>
          <p:cNvSpPr>
            <a:spLocks noGrp="1"/>
          </p:cNvSpPr>
          <p:nvPr>
            <p:ph type="title"/>
          </p:nvPr>
        </p:nvSpPr>
        <p:spPr>
          <a:xfrm>
            <a:off x="685801" y="533400"/>
            <a:ext cx="10820400" cy="1177092"/>
          </a:xfrm>
        </p:spPr>
        <p:txBody>
          <a:bodyPr anchor="b">
            <a:normAutofit/>
          </a:bodyPr>
          <a:lstStyle/>
          <a:p>
            <a:pPr algn="ctr">
              <a:lnSpc>
                <a:spcPct val="90000"/>
              </a:lnSpc>
            </a:pPr>
            <a:r>
              <a:rPr lang="en-US" sz="3700" dirty="0"/>
              <a:t>Sampling process &amp; results – data</a:t>
            </a:r>
            <a:br>
              <a:rPr lang="en-US" sz="3700" dirty="0"/>
            </a:br>
            <a:r>
              <a:rPr lang="en-US" sz="3700" dirty="0"/>
              <a:t>Medium Risk</a:t>
            </a:r>
          </a:p>
        </p:txBody>
      </p:sp>
      <p:cxnSp>
        <p:nvCxnSpPr>
          <p:cNvPr id="19" name="Straight Connector 18">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33" name="Content Placeholder 2">
            <a:extLst>
              <a:ext uri="{FF2B5EF4-FFF2-40B4-BE49-F238E27FC236}">
                <a16:creationId xmlns:a16="http://schemas.microsoft.com/office/drawing/2014/main" id="{CCC06DF4-13C7-7C63-B3B8-B5C7BE2ADF4E}"/>
              </a:ext>
            </a:extLst>
          </p:cNvPr>
          <p:cNvGraphicFramePr>
            <a:graphicFrameLocks noGrp="1"/>
          </p:cNvGraphicFramePr>
          <p:nvPr>
            <p:ph idx="1"/>
            <p:extLst>
              <p:ext uri="{D42A27DB-BD31-4B8C-83A1-F6EECF244321}">
                <p14:modId xmlns:p14="http://schemas.microsoft.com/office/powerpoint/2010/main" val="2076725212"/>
              </p:ext>
            </p:extLst>
          </p:nvPr>
        </p:nvGraphicFramePr>
        <p:xfrm>
          <a:off x="196466" y="2199824"/>
          <a:ext cx="11799065" cy="454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C1084B8-8C9A-973C-0FEA-0BAE3C54BA18}"/>
              </a:ext>
            </a:extLst>
          </p:cNvPr>
          <p:cNvSpPr txBox="1"/>
          <p:nvPr/>
        </p:nvSpPr>
        <p:spPr>
          <a:xfrm>
            <a:off x="598583" y="2089035"/>
            <a:ext cx="10994833" cy="646331"/>
          </a:xfrm>
          <a:prstGeom prst="rect">
            <a:avLst/>
          </a:prstGeom>
          <a:noFill/>
        </p:spPr>
        <p:txBody>
          <a:bodyPr wrap="square" rtlCol="0">
            <a:spAutoFit/>
          </a:bodyPr>
          <a:lstStyle/>
          <a:p>
            <a:pPr lvl="0" algn="ctr"/>
            <a:r>
              <a:rPr lang="en-US" dirty="0"/>
              <a:t>There were 14 vulnerabilities of a medium severity</a:t>
            </a:r>
          </a:p>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They are not as critical as the other vulnerabilities</a:t>
            </a:r>
            <a:endParaRPr lang="en-US" dirty="0"/>
          </a:p>
        </p:txBody>
      </p:sp>
    </p:spTree>
    <p:extLst>
      <p:ext uri="{BB962C8B-B14F-4D97-AF65-F5344CB8AC3E}">
        <p14:creationId xmlns:p14="http://schemas.microsoft.com/office/powerpoint/2010/main" val="238037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 calcmode="lin" valueType="num">
                                      <p:cBhvr>
                                        <p:cTn id="14" dur="1000" fill="hold"/>
                                        <p:tgtEl>
                                          <p:spTgt spid="33"/>
                                        </p:tgtEl>
                                        <p:attrNameLst>
                                          <p:attrName>style.rotation</p:attrName>
                                        </p:attrNameLst>
                                      </p:cBhvr>
                                      <p:tavLst>
                                        <p:tav tm="0">
                                          <p:val>
                                            <p:fltVal val="90"/>
                                          </p:val>
                                        </p:tav>
                                        <p:tav tm="100000">
                                          <p:val>
                                            <p:fltVal val="0"/>
                                          </p:val>
                                        </p:tav>
                                      </p:tavLst>
                                    </p:anim>
                                    <p:animEffect transition="in" filter="fade">
                                      <p:cBhvr>
                                        <p:cTn id="15"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6D0DD-B443-46A0-85F1-FDE6466A5DCC}"/>
              </a:ext>
            </a:extLst>
          </p:cNvPr>
          <p:cNvSpPr>
            <a:spLocks noGrp="1"/>
          </p:cNvSpPr>
          <p:nvPr>
            <p:ph type="title"/>
          </p:nvPr>
        </p:nvSpPr>
        <p:spPr>
          <a:xfrm>
            <a:off x="685801" y="533400"/>
            <a:ext cx="10820400" cy="1177092"/>
          </a:xfrm>
        </p:spPr>
        <p:txBody>
          <a:bodyPr anchor="b">
            <a:normAutofit/>
          </a:bodyPr>
          <a:lstStyle/>
          <a:p>
            <a:pPr algn="ctr">
              <a:lnSpc>
                <a:spcPct val="90000"/>
              </a:lnSpc>
            </a:pPr>
            <a:r>
              <a:rPr lang="en-US" sz="3700" dirty="0"/>
              <a:t>Sampling process &amp; results – data</a:t>
            </a:r>
            <a:br>
              <a:rPr lang="en-US" sz="3700" dirty="0"/>
            </a:br>
            <a:r>
              <a:rPr lang="en-US" sz="3700" dirty="0"/>
              <a:t>Low Risk</a:t>
            </a:r>
          </a:p>
        </p:txBody>
      </p:sp>
      <p:cxnSp>
        <p:nvCxnSpPr>
          <p:cNvPr id="19" name="Straight Connector 18">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33" name="Content Placeholder 2">
            <a:extLst>
              <a:ext uri="{FF2B5EF4-FFF2-40B4-BE49-F238E27FC236}">
                <a16:creationId xmlns:a16="http://schemas.microsoft.com/office/drawing/2014/main" id="{CCC06DF4-13C7-7C63-B3B8-B5C7BE2ADF4E}"/>
              </a:ext>
            </a:extLst>
          </p:cNvPr>
          <p:cNvGraphicFramePr>
            <a:graphicFrameLocks noGrp="1"/>
          </p:cNvGraphicFramePr>
          <p:nvPr>
            <p:ph idx="1"/>
            <p:extLst>
              <p:ext uri="{D42A27DB-BD31-4B8C-83A1-F6EECF244321}">
                <p14:modId xmlns:p14="http://schemas.microsoft.com/office/powerpoint/2010/main" val="2942484225"/>
              </p:ext>
            </p:extLst>
          </p:nvPr>
        </p:nvGraphicFramePr>
        <p:xfrm>
          <a:off x="196466" y="2199824"/>
          <a:ext cx="11799065" cy="454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C1084B8-8C9A-973C-0FEA-0BAE3C54BA18}"/>
              </a:ext>
            </a:extLst>
          </p:cNvPr>
          <p:cNvSpPr txBox="1"/>
          <p:nvPr/>
        </p:nvSpPr>
        <p:spPr>
          <a:xfrm>
            <a:off x="598583" y="2089035"/>
            <a:ext cx="10994833" cy="646331"/>
          </a:xfrm>
          <a:prstGeom prst="rect">
            <a:avLst/>
          </a:prstGeom>
          <a:noFill/>
        </p:spPr>
        <p:txBody>
          <a:bodyPr wrap="square" rtlCol="0">
            <a:spAutoFit/>
          </a:bodyPr>
          <a:lstStyle/>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Low vulnerabilities have little influence on an organization's operations</a:t>
            </a:r>
          </a:p>
          <a:p>
            <a:pPr lvl="0" algn="ctr"/>
            <a:r>
              <a:rPr lang="en-US" sz="1800" dirty="0">
                <a:effectLst/>
                <a:latin typeface="Calibri" panose="020F0502020204030204" pitchFamily="34" charset="0"/>
                <a:ea typeface="Calibri" panose="020F0502020204030204" pitchFamily="34" charset="0"/>
                <a:cs typeface="Arial" panose="020B0604020202020204" pitchFamily="34" charset="0"/>
              </a:rPr>
              <a:t>Exploiting such vulnerabilities generally requires local or physical system access</a:t>
            </a:r>
            <a:endParaRPr lang="en-US" dirty="0"/>
          </a:p>
        </p:txBody>
      </p:sp>
    </p:spTree>
    <p:extLst>
      <p:ext uri="{BB962C8B-B14F-4D97-AF65-F5344CB8AC3E}">
        <p14:creationId xmlns:p14="http://schemas.microsoft.com/office/powerpoint/2010/main" val="20334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0" name="Rectangle 10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18FFAFEA-26CE-F92A-C133-3D524202A200}"/>
              </a:ext>
            </a:extLst>
          </p:cNvPr>
          <p:cNvPicPr>
            <a:picLocks noChangeAspect="1"/>
          </p:cNvPicPr>
          <p:nvPr/>
        </p:nvPicPr>
        <p:blipFill rotWithShape="1">
          <a:blip r:embed="rId3">
            <a:alphaModFix amt="35000"/>
            <a:duotone>
              <a:schemeClr val="accent1">
                <a:shade val="45000"/>
                <a:satMod val="135000"/>
              </a:schemeClr>
              <a:prstClr val="white"/>
            </a:duotone>
          </a:blip>
          <a:srcRect/>
          <a:stretch/>
        </p:blipFill>
        <p:spPr>
          <a:xfrm>
            <a:off x="0" y="0"/>
            <a:ext cx="12192000" cy="6857999"/>
          </a:xfrm>
          <a:prstGeom prst="rect">
            <a:avLst/>
          </a:prstGeom>
        </p:spPr>
      </p:pic>
      <p:pic>
        <p:nvPicPr>
          <p:cNvPr id="112" name="Picture 1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F6C22742-786A-C07C-1C6B-8D18E9DCB25C}"/>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Thank You</a:t>
            </a:r>
          </a:p>
        </p:txBody>
      </p:sp>
    </p:spTree>
    <p:extLst>
      <p:ext uri="{BB962C8B-B14F-4D97-AF65-F5344CB8AC3E}">
        <p14:creationId xmlns:p14="http://schemas.microsoft.com/office/powerpoint/2010/main" val="367489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9801-917F-4B7B-98ED-269C51286BFB}"/>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69004615-72AB-492B-B920-AE8F2547FD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383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397B-E4DA-427B-8491-4E3237479CB7}"/>
              </a:ext>
            </a:extLst>
          </p:cNvPr>
          <p:cNvSpPr>
            <a:spLocks noGrp="1"/>
          </p:cNvSpPr>
          <p:nvPr>
            <p:ph type="title"/>
          </p:nvPr>
        </p:nvSpPr>
        <p:spPr>
          <a:xfrm>
            <a:off x="685799" y="1150076"/>
            <a:ext cx="3659389" cy="4557849"/>
          </a:xfrm>
        </p:spPr>
        <p:txBody>
          <a:bodyPr>
            <a:normAutofit/>
          </a:bodyPr>
          <a:lstStyle/>
          <a:p>
            <a:pPr algn="r"/>
            <a:r>
              <a:rPr lang="en-US"/>
              <a:t>Introduction</a:t>
            </a:r>
            <a:endParaRPr lang="en-US" dirty="0"/>
          </a:p>
        </p:txBody>
      </p:sp>
      <p:cxnSp>
        <p:nvCxnSpPr>
          <p:cNvPr id="17" name="Straight Connector 16">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6600F56-1FFB-41C3-B2AC-28B25533E30E}"/>
              </a:ext>
            </a:extLst>
          </p:cNvPr>
          <p:cNvSpPr>
            <a:spLocks noGrp="1"/>
          </p:cNvSpPr>
          <p:nvPr>
            <p:ph idx="1"/>
          </p:nvPr>
        </p:nvSpPr>
        <p:spPr>
          <a:xfrm>
            <a:off x="4988658" y="1150076"/>
            <a:ext cx="6517543" cy="4557849"/>
          </a:xfrm>
        </p:spPr>
        <p:txBody>
          <a:bodyPr>
            <a:normAutofit/>
          </a:bodyPr>
          <a:lstStyle/>
          <a:p>
            <a:r>
              <a:rPr lang="en-US" dirty="0"/>
              <a:t>Network Team</a:t>
            </a:r>
          </a:p>
          <a:p>
            <a:pPr lvl="1"/>
            <a:r>
              <a:rPr lang="en-US" dirty="0" err="1"/>
              <a:t>Gurpinder</a:t>
            </a:r>
            <a:endParaRPr lang="en-US" dirty="0"/>
          </a:p>
          <a:p>
            <a:pPr lvl="1"/>
            <a:r>
              <a:rPr lang="en-US" dirty="0"/>
              <a:t>Randy</a:t>
            </a:r>
          </a:p>
          <a:p>
            <a:pPr lvl="1"/>
            <a:r>
              <a:rPr lang="en-US" dirty="0"/>
              <a:t>Dalton</a:t>
            </a:r>
          </a:p>
          <a:p>
            <a:pPr lvl="1"/>
            <a:r>
              <a:rPr lang="en-US" dirty="0" err="1"/>
              <a:t>Issac</a:t>
            </a:r>
            <a:endParaRPr lang="en-US" dirty="0"/>
          </a:p>
          <a:p>
            <a:pPr lvl="1"/>
            <a:r>
              <a:rPr lang="en-US" dirty="0"/>
              <a:t>Daniel</a:t>
            </a:r>
          </a:p>
          <a:p>
            <a:r>
              <a:rPr lang="en-US" dirty="0"/>
              <a:t>Data Team</a:t>
            </a:r>
          </a:p>
          <a:p>
            <a:pPr lvl="1"/>
            <a:r>
              <a:rPr lang="en-US" dirty="0"/>
              <a:t>Salwa Ghaffar</a:t>
            </a:r>
          </a:p>
          <a:p>
            <a:pPr lvl="1"/>
            <a:r>
              <a:rPr lang="en-US" dirty="0" err="1"/>
              <a:t>Shamme</a:t>
            </a:r>
            <a:r>
              <a:rPr lang="en-US" dirty="0"/>
              <a:t> </a:t>
            </a:r>
            <a:r>
              <a:rPr lang="en-US" dirty="0" err="1"/>
              <a:t>Alam</a:t>
            </a:r>
            <a:endParaRPr lang="en-US" dirty="0"/>
          </a:p>
        </p:txBody>
      </p:sp>
    </p:spTree>
    <p:extLst>
      <p:ext uri="{BB962C8B-B14F-4D97-AF65-F5344CB8AC3E}">
        <p14:creationId xmlns:p14="http://schemas.microsoft.com/office/powerpoint/2010/main" val="135177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C400-6619-470E-987A-33C7413B1D27}"/>
              </a:ext>
            </a:extLst>
          </p:cNvPr>
          <p:cNvSpPr>
            <a:spLocks noGrp="1"/>
          </p:cNvSpPr>
          <p:nvPr>
            <p:ph type="title"/>
          </p:nvPr>
        </p:nvSpPr>
        <p:spPr/>
        <p:txBody>
          <a:bodyPr/>
          <a:lstStyle/>
          <a:p>
            <a:r>
              <a:rPr lang="en-US" dirty="0"/>
              <a:t>Preliminary Tasks – Network Scan </a:t>
            </a:r>
          </a:p>
        </p:txBody>
      </p:sp>
      <p:sp>
        <p:nvSpPr>
          <p:cNvPr id="3" name="Content Placeholder 2">
            <a:extLst>
              <a:ext uri="{FF2B5EF4-FFF2-40B4-BE49-F238E27FC236}">
                <a16:creationId xmlns:a16="http://schemas.microsoft.com/office/drawing/2014/main" id="{B4025E9A-0AB4-4167-8F77-64970ACC80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22454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5A0D-CFBB-42E4-8FCC-47CBB0D491EA}"/>
              </a:ext>
            </a:extLst>
          </p:cNvPr>
          <p:cNvSpPr>
            <a:spLocks noGrp="1"/>
          </p:cNvSpPr>
          <p:nvPr>
            <p:ph type="title"/>
          </p:nvPr>
        </p:nvSpPr>
        <p:spPr/>
        <p:txBody>
          <a:bodyPr/>
          <a:lstStyle/>
          <a:p>
            <a:r>
              <a:rPr lang="en-US" dirty="0"/>
              <a:t>Landing on OpenVAS - Network</a:t>
            </a:r>
          </a:p>
        </p:txBody>
      </p:sp>
      <p:sp>
        <p:nvSpPr>
          <p:cNvPr id="3" name="Content Placeholder 2">
            <a:extLst>
              <a:ext uri="{FF2B5EF4-FFF2-40B4-BE49-F238E27FC236}">
                <a16:creationId xmlns:a16="http://schemas.microsoft.com/office/drawing/2014/main" id="{73DDB2FB-F3BF-4B94-AB5B-96A7F78515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863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967F-11E0-4C5E-8F69-7120BF791705}"/>
              </a:ext>
            </a:extLst>
          </p:cNvPr>
          <p:cNvSpPr>
            <a:spLocks noGrp="1"/>
          </p:cNvSpPr>
          <p:nvPr>
            <p:ph type="title"/>
          </p:nvPr>
        </p:nvSpPr>
        <p:spPr>
          <a:xfrm>
            <a:off x="6717278" y="1030288"/>
            <a:ext cx="4099947" cy="1035579"/>
          </a:xfrm>
        </p:spPr>
        <p:txBody>
          <a:bodyPr>
            <a:normAutofit/>
          </a:bodyPr>
          <a:lstStyle/>
          <a:p>
            <a:pPr>
              <a:lnSpc>
                <a:spcPct val="90000"/>
              </a:lnSpc>
            </a:pPr>
            <a:r>
              <a:rPr lang="en-US" sz="3300" dirty="0"/>
              <a:t>Preliminary tasks – data Scan</a:t>
            </a:r>
          </a:p>
        </p:txBody>
      </p:sp>
      <p:pic>
        <p:nvPicPr>
          <p:cNvPr id="5" name="Picture 4" descr="A screenshot of a computer&#10;&#10;Description automatically generated with medium confidence">
            <a:extLst>
              <a:ext uri="{FF2B5EF4-FFF2-40B4-BE49-F238E27FC236}">
                <a16:creationId xmlns:a16="http://schemas.microsoft.com/office/drawing/2014/main" id="{4FFF9115-89FD-462D-9EFA-BD588FE062C5}"/>
              </a:ext>
            </a:extLst>
          </p:cNvPr>
          <p:cNvPicPr>
            <a:picLocks noChangeAspect="1"/>
          </p:cNvPicPr>
          <p:nvPr/>
        </p:nvPicPr>
        <p:blipFill rotWithShape="1">
          <a:blip r:embed="rId4"/>
          <a:srcRect l="15121" r="25813" b="-1"/>
          <a:stretch/>
        </p:blipFill>
        <p:spPr>
          <a:xfrm>
            <a:off x="1490640" y="3761453"/>
            <a:ext cx="3229019"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27A3AE6F-A0EE-4AA5-A175-31EEE6A93A4A}"/>
              </a:ext>
            </a:extLst>
          </p:cNvPr>
          <p:cNvPicPr>
            <a:picLocks noChangeAspect="1"/>
          </p:cNvPicPr>
          <p:nvPr/>
        </p:nvPicPr>
        <p:blipFill rotWithShape="1">
          <a:blip r:embed="rId5"/>
          <a:srcRect l="20874" r="27771" b="2"/>
          <a:stretch/>
        </p:blipFill>
        <p:spPr>
          <a:xfrm>
            <a:off x="1490640" y="899424"/>
            <a:ext cx="3272716"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064D0F50-45F0-48F5-B8DD-29EB771F37DB}"/>
              </a:ext>
            </a:extLst>
          </p:cNvPr>
          <p:cNvSpPr>
            <a:spLocks noGrp="1"/>
          </p:cNvSpPr>
          <p:nvPr>
            <p:ph idx="1"/>
          </p:nvPr>
        </p:nvSpPr>
        <p:spPr>
          <a:xfrm>
            <a:off x="6717278" y="2142067"/>
            <a:ext cx="4099947" cy="3649133"/>
          </a:xfrm>
        </p:spPr>
        <p:txBody>
          <a:bodyPr>
            <a:normAutofit/>
          </a:bodyPr>
          <a:lstStyle/>
          <a:p>
            <a:r>
              <a:rPr lang="en-US" sz="2000"/>
              <a:t>Initially Database team was also using Nessus and Shodan on Windows OS similar to Networking Team  </a:t>
            </a:r>
          </a:p>
          <a:p>
            <a:r>
              <a:rPr lang="en-US" sz="2000"/>
              <a:t>Following our research, we made the decision to migrate to Kali Linux and conduct our scans there. </a:t>
            </a:r>
            <a:endParaRPr lang="en-US" sz="2000" dirty="0"/>
          </a:p>
        </p:txBody>
      </p:sp>
    </p:spTree>
    <p:extLst>
      <p:ext uri="{BB962C8B-B14F-4D97-AF65-F5344CB8AC3E}">
        <p14:creationId xmlns:p14="http://schemas.microsoft.com/office/powerpoint/2010/main" val="9864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E9D-C99C-4AA3-981D-A7E04BF5C482}"/>
              </a:ext>
            </a:extLst>
          </p:cNvPr>
          <p:cNvSpPr>
            <a:spLocks noGrp="1"/>
          </p:cNvSpPr>
          <p:nvPr>
            <p:ph type="title"/>
          </p:nvPr>
        </p:nvSpPr>
        <p:spPr>
          <a:xfrm>
            <a:off x="632651" y="643464"/>
            <a:ext cx="3785181" cy="5571072"/>
          </a:xfrm>
        </p:spPr>
        <p:txBody>
          <a:bodyPr>
            <a:normAutofit/>
          </a:bodyPr>
          <a:lstStyle/>
          <a:p>
            <a:r>
              <a:rPr lang="en-US"/>
              <a:t>Tools used for data scan</a:t>
            </a:r>
          </a:p>
        </p:txBody>
      </p:sp>
      <p:graphicFrame>
        <p:nvGraphicFramePr>
          <p:cNvPr id="8" name="Content Placeholder 2">
            <a:extLst>
              <a:ext uri="{FF2B5EF4-FFF2-40B4-BE49-F238E27FC236}">
                <a16:creationId xmlns:a16="http://schemas.microsoft.com/office/drawing/2014/main" id="{184F1C32-DB3F-7BB3-40BA-B38D2027AE36}"/>
              </a:ext>
            </a:extLst>
          </p:cNvPr>
          <p:cNvGraphicFramePr>
            <a:graphicFrameLocks noGrp="1"/>
          </p:cNvGraphicFramePr>
          <p:nvPr>
            <p:ph idx="1"/>
            <p:extLst>
              <p:ext uri="{D42A27DB-BD31-4B8C-83A1-F6EECF244321}">
                <p14:modId xmlns:p14="http://schemas.microsoft.com/office/powerpoint/2010/main" val="2558074398"/>
              </p:ext>
            </p:extLst>
          </p:nvPr>
        </p:nvGraphicFramePr>
        <p:xfrm>
          <a:off x="4709649" y="643464"/>
          <a:ext cx="6838885" cy="37183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Icon&#10;&#10;Description automatically generated with low confidence">
            <a:extLst>
              <a:ext uri="{FF2B5EF4-FFF2-40B4-BE49-F238E27FC236}">
                <a16:creationId xmlns:a16="http://schemas.microsoft.com/office/drawing/2014/main" id="{7E4DD0EB-01B6-4ECD-B828-47D697F51CB9}"/>
              </a:ext>
            </a:extLst>
          </p:cNvPr>
          <p:cNvPicPr>
            <a:picLocks noChangeAspect="1"/>
          </p:cNvPicPr>
          <p:nvPr/>
        </p:nvPicPr>
        <p:blipFill>
          <a:blip r:embed="rId9"/>
          <a:stretch>
            <a:fillRect/>
          </a:stretch>
        </p:blipFill>
        <p:spPr>
          <a:xfrm>
            <a:off x="4958571" y="4542503"/>
            <a:ext cx="1672033" cy="1672033"/>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Logo, company name&#10;&#10;Description automatically generated">
            <a:extLst>
              <a:ext uri="{FF2B5EF4-FFF2-40B4-BE49-F238E27FC236}">
                <a16:creationId xmlns:a16="http://schemas.microsoft.com/office/drawing/2014/main" id="{C0F0AB96-3C00-4010-B76A-4EEEF5352FC6}"/>
              </a:ext>
            </a:extLst>
          </p:cNvPr>
          <p:cNvPicPr>
            <a:picLocks noChangeAspect="1"/>
          </p:cNvPicPr>
          <p:nvPr/>
        </p:nvPicPr>
        <p:blipFill>
          <a:blip r:embed="rId10"/>
          <a:stretch>
            <a:fillRect/>
          </a:stretch>
        </p:blipFill>
        <p:spPr>
          <a:xfrm>
            <a:off x="7047800" y="4727558"/>
            <a:ext cx="2169871" cy="1301922"/>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Text&#10;&#10;Description automatically generated">
            <a:extLst>
              <a:ext uri="{FF2B5EF4-FFF2-40B4-BE49-F238E27FC236}">
                <a16:creationId xmlns:a16="http://schemas.microsoft.com/office/drawing/2014/main" id="{17BF9F72-8E44-4C1F-A955-1CA7E5B18A5D}"/>
              </a:ext>
            </a:extLst>
          </p:cNvPr>
          <p:cNvPicPr>
            <a:picLocks noChangeAspect="1"/>
          </p:cNvPicPr>
          <p:nvPr/>
        </p:nvPicPr>
        <p:blipFill>
          <a:blip r:embed="rId11"/>
          <a:stretch>
            <a:fillRect/>
          </a:stretch>
        </p:blipFill>
        <p:spPr>
          <a:xfrm>
            <a:off x="9385948" y="4768243"/>
            <a:ext cx="2169871" cy="1220552"/>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9" name="Content Placeholder 2">
            <a:extLst>
              <a:ext uri="{FF2B5EF4-FFF2-40B4-BE49-F238E27FC236}">
                <a16:creationId xmlns:a16="http://schemas.microsoft.com/office/drawing/2014/main" id="{FA3FF889-B0CA-41E2-AD8C-75C3AF5B1608}"/>
              </a:ext>
            </a:extLst>
          </p:cNvPr>
          <p:cNvGraphicFramePr>
            <a:graphicFrameLocks/>
          </p:cNvGraphicFramePr>
          <p:nvPr>
            <p:extLst>
              <p:ext uri="{D42A27DB-BD31-4B8C-83A1-F6EECF244321}">
                <p14:modId xmlns:p14="http://schemas.microsoft.com/office/powerpoint/2010/main" val="2558074398"/>
              </p:ext>
            </p:extLst>
          </p:nvPr>
        </p:nvGraphicFramePr>
        <p:xfrm>
          <a:off x="4716934" y="643464"/>
          <a:ext cx="6838885" cy="371839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0" name="Picture 9" descr="Icon&#10;&#10;Description automatically generated with low confidence">
            <a:extLst>
              <a:ext uri="{FF2B5EF4-FFF2-40B4-BE49-F238E27FC236}">
                <a16:creationId xmlns:a16="http://schemas.microsoft.com/office/drawing/2014/main" id="{471BA30F-5820-4202-A144-14F39990C862}"/>
              </a:ext>
            </a:extLst>
          </p:cNvPr>
          <p:cNvPicPr>
            <a:picLocks noChangeAspect="1"/>
          </p:cNvPicPr>
          <p:nvPr/>
        </p:nvPicPr>
        <p:blipFill>
          <a:blip r:embed="rId9"/>
          <a:stretch>
            <a:fillRect/>
          </a:stretch>
        </p:blipFill>
        <p:spPr>
          <a:xfrm>
            <a:off x="4965856" y="4542503"/>
            <a:ext cx="1672033" cy="1672033"/>
          </a:xfrm>
          <a:prstGeom prst="roundRect">
            <a:avLst>
              <a:gd name="adj" fmla="val 1045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3267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7587-BDF2-4E61-A9F3-667344CFE161}"/>
              </a:ext>
            </a:extLst>
          </p:cNvPr>
          <p:cNvSpPr>
            <a:spLocks noGrp="1"/>
          </p:cNvSpPr>
          <p:nvPr>
            <p:ph type="title"/>
          </p:nvPr>
        </p:nvSpPr>
        <p:spPr/>
        <p:txBody>
          <a:bodyPr/>
          <a:lstStyle/>
          <a:p>
            <a:r>
              <a:rPr lang="en-US" dirty="0"/>
              <a:t>Sampling process &amp; results - network</a:t>
            </a:r>
          </a:p>
        </p:txBody>
      </p:sp>
      <p:sp>
        <p:nvSpPr>
          <p:cNvPr id="3" name="Content Placeholder 2">
            <a:extLst>
              <a:ext uri="{FF2B5EF4-FFF2-40B4-BE49-F238E27FC236}">
                <a16:creationId xmlns:a16="http://schemas.microsoft.com/office/drawing/2014/main" id="{F1B94C03-A8F4-4B90-850E-EE2DB408F1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641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A183E0A0-23AC-4C43-8723-54948740E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grpSp>
        <p:nvGrpSpPr>
          <p:cNvPr id="92" name="Group 91">
            <a:extLst>
              <a:ext uri="{FF2B5EF4-FFF2-40B4-BE49-F238E27FC236}">
                <a16:creationId xmlns:a16="http://schemas.microsoft.com/office/drawing/2014/main" id="{F6A3F1D4-DEF1-47DE-A12A-4C1B3F3BA3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588008">
            <a:off x="-1106136" y="1065026"/>
            <a:ext cx="6011451" cy="5224230"/>
            <a:chOff x="5281603" y="104898"/>
            <a:chExt cx="6910438" cy="6005491"/>
          </a:xfrm>
        </p:grpSpPr>
        <p:sp>
          <p:nvSpPr>
            <p:cNvPr id="93" name="Freeform 270">
              <a:extLst>
                <a:ext uri="{FF2B5EF4-FFF2-40B4-BE49-F238E27FC236}">
                  <a16:creationId xmlns:a16="http://schemas.microsoft.com/office/drawing/2014/main" id="{E2E8FF96-97BA-454F-AA5D-5E7A493035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8"/>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FE51DAE-C187-4524-BFE4-2FA20A12DC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37" y="331503"/>
              <a:ext cx="6676004" cy="5235372"/>
              <a:chOff x="5516006" y="331455"/>
              <a:chExt cx="6676004" cy="5235374"/>
            </a:xfrm>
          </p:grpSpPr>
          <p:cxnSp>
            <p:nvCxnSpPr>
              <p:cNvPr id="95" name="Straight Connector 94">
                <a:extLst>
                  <a:ext uri="{FF2B5EF4-FFF2-40B4-BE49-F238E27FC236}">
                    <a16:creationId xmlns:a16="http://schemas.microsoft.com/office/drawing/2014/main" id="{44650558-19C1-4312-A6B0-F0CE493A0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7" y="33145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0D69AA-43C3-45CD-906F-2966EA72A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9" y="338277"/>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6CD6ED4-9C15-4E3B-9A49-4ED5FD3891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8" y="34758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6567160-597C-49C7-87FA-D4BE8650B6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56" y="36803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29C9F29-E6B9-408B-97AF-86819559F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74" y="389167"/>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6FA11DF-7FE8-4741-BAC0-9AF415A639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76" y="417488"/>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9" name="Straight Connector 100">
                <a:extLst>
                  <a:ext uri="{FF2B5EF4-FFF2-40B4-BE49-F238E27FC236}">
                    <a16:creationId xmlns:a16="http://schemas.microsoft.com/office/drawing/2014/main" id="{3FAE1D27-80BB-4F13-90E9-EEC930CE51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33" y="445809"/>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F56FBA-051E-4549-86A3-4B33A77C61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21" y="479412"/>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F2C49A1-67CC-4710-9B7C-CB80BEF657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91" y="524278"/>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AF9D302-E5F1-44D8-93F1-3582612344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41" y="57054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66723A2-4849-46BA-B503-984740D77E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91" y="62125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B0CAE57-FFB4-43A7-99E2-81C5B5CFF5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75" y="690339"/>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A88CC0C-6FC4-448F-A395-E295A70AA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9001" y="754982"/>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CBDE23-8B3A-444A-B31C-BA26E754F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202" y="81962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B0A9BBC-9F8C-4D53-9CB7-D1460936C3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23" y="89553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209C763-07CB-4E83-B4C0-B7077C73DB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81" y="967953"/>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17C9D17-C51D-48FC-8395-8D765B7A3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85" y="104793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1062495-0566-4C29-BDBD-0B717D2683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68" y="1131363"/>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B71EE13-CCB1-425D-8C39-690452A39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13" y="122161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C51C0F4-08A1-4771-9CE6-E54FE2F5BC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54" y="132158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65D41C0-DC38-4625-9A1B-3A853DEA8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14" y="1417429"/>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74BFD9-4AE7-4956-B935-23A0E1245D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69" y="1517702"/>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F5FBD61-C4D0-4879-AE01-02530C9D8A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63" y="1627194"/>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C0D2F64-664F-4AB8-8CFD-4AE423E3B6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27" y="1735752"/>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46F3B3-5B9F-42A8-BBBE-3520A088B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90" y="1909979"/>
                <a:ext cx="117320" cy="82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E63B2AA-3CB5-49A4-8A39-F578840AD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52" y="2083300"/>
                <a:ext cx="39677" cy="2143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6982DD0-0A68-4949-82D2-EF9EA2C51E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420000" flipH="1">
                <a:off x="9127996" y="334202"/>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50AB0F4-F8E8-4CD9-A875-0471ED91B5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300000" flipH="1">
                <a:off x="8987583" y="336583"/>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F9CE4DC-D0A9-4D32-95DA-5DBADC9D59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180000" flipH="1">
                <a:off x="8844865" y="35112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45EB0F7-C93A-4BBD-A4C4-7B656048E8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060000" flipH="1">
                <a:off x="8706910" y="36566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9D5E87-498B-41BF-8992-19C1AF51A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880000" flipH="1">
                <a:off x="8568015" y="38783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4D3644-1E08-414D-A6DD-6462F4BB2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760000" flipH="1">
                <a:off x="8429119" y="410003"/>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54C51F5-5C6C-486D-BA4B-9D0BF5FEF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640000" flipH="1">
                <a:off x="8294976" y="446154"/>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00E976F-532C-4A3D-967E-B63323068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520000" flipH="1">
                <a:off x="8160831" y="48230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2134B01-0AAE-406B-8EF2-7E80DE7A5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340000" flipH="1">
                <a:off x="8027695" y="531772"/>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8C6A49-6E42-4159-B96A-4794972F88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220000" flipH="1">
                <a:off x="7894560" y="581239"/>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D18AE19-1192-4233-8B1D-BDA94EA78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100000" flipH="1">
                <a:off x="7761424" y="630703"/>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843AB93-A7A2-4866-874C-88AAE01B7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980000" flipH="1">
                <a:off x="7636651" y="68970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1F72998-6259-433F-A3EC-2478DEB05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0" flipH="1">
                <a:off x="7511876" y="751088"/>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BD2D18E-14F2-4F7D-A450-2843EE452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680000" flipH="1">
                <a:off x="7387903" y="81965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16539-1E6D-4EDC-B6AE-E8A481570E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560000" flipH="1">
                <a:off x="7268535" y="89303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FC1ED3E-1DE1-4359-B29F-F8063823E2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440000" flipH="1">
                <a:off x="7152033" y="976447"/>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AA10AE8-2DA5-42FF-9047-51CF58067D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60000" flipH="1">
                <a:off x="7041697" y="1059876"/>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D831F2D-75A5-4C34-8E05-60329D414E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140000" flipH="1">
                <a:off x="6931361" y="1143305"/>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FF682BA-A723-4AF6-8885-D62B19CDC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020000" flipH="1">
                <a:off x="6819072" y="1235691"/>
                <a:ext cx="3393" cy="182855"/>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F369DC7-CA5A-4A8E-9F45-1DFCD8D209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900000" flipH="1">
                <a:off x="6721362" y="1332546"/>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EB36D4B-B427-4B20-93E4-5EBB216A2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720000" flipH="1">
                <a:off x="6617467" y="142921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FA26BC5-9591-4DEB-AF9B-87519E8DB7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0" flipH="1">
                <a:off x="6520030" y="1527059"/>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D6160C5-35E0-4560-90E3-B04690C41E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480000" flipH="1">
                <a:off x="6429573" y="1641368"/>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10F25BE-81EA-4B2E-807F-32D6532A77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360000" flipH="1">
                <a:off x="6340531" y="1750166"/>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3F45AAE-D664-4B0F-AE81-8003260BE2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180000" flipH="1">
                <a:off x="6261752" y="1859905"/>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29117F9-A32E-4584-87C9-553B5B0E20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60000" flipH="1">
                <a:off x="6184139" y="197933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B304953-E67B-4A7C-9B6C-C82C57D04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940000" flipH="1">
                <a:off x="6106524" y="2098753"/>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0E47B5-33C1-4A9E-A992-54B6B561E7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820000" flipH="1">
                <a:off x="6043200" y="2222232"/>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993CCC8-EA62-4172-8E02-A5399EA1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640000" flipH="1">
                <a:off x="5978905" y="234396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D58479F-E818-4029-8615-72C422537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520000" flipH="1">
                <a:off x="5912430" y="2470321"/>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C97C7F6-0AB1-4301-8F57-0ED702168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0" flipH="1">
                <a:off x="5858867" y="2600547"/>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5F55A2-73EF-4F9D-9591-876C888834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280000" flipH="1">
                <a:off x="5808174" y="2733646"/>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B3C0E72-51AB-4211-8F79-9E318C54D6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100000" flipH="1">
                <a:off x="5773255" y="2866448"/>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9AE6894-05AC-48E8-B4A5-D9D79B1C52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980000" flipH="1">
                <a:off x="5735956" y="300163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1779B3F-3B2F-4919-862E-B5B643A98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860000" flipH="1">
                <a:off x="5700097" y="3138459"/>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511FFE1-234F-45CB-92DF-BC737C9F76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740000" flipH="1">
                <a:off x="5665931" y="327502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0F4717B-868F-45B6-B17A-22D9C8E8DE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560000" flipH="1">
                <a:off x="5644468" y="3413763"/>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F064AC9-B2F5-447B-BFE7-75CDFCBDFA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440000" flipH="1">
                <a:off x="5626522" y="3554120"/>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4AC90A0-49D3-42E6-8554-9D127B431D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320000" flipH="1">
                <a:off x="5616421" y="3691303"/>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E87C403-11F4-41FD-98E6-32F2DA7496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0" flipH="1">
                <a:off x="5611311" y="3834826"/>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7E3667-DCEC-4E2E-BA92-7E2C4A5933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020000" flipH="1">
                <a:off x="5608533" y="3975158"/>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FBF2DE5-4238-4352-8ECB-4214CE58C3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900000" flipH="1">
                <a:off x="5605749" y="4115489"/>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14181-98EA-4D12-A70C-8A02EDCF83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780000" flipH="1">
                <a:off x="5624187" y="4253611"/>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7407CA6-1E32-49D3-BCCC-D7E2132BB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660000" flipH="1">
                <a:off x="5642615" y="4391731"/>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B566D03-C62E-478D-8B5C-31A8C3C60E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480000" flipH="1">
                <a:off x="5654803" y="4535742"/>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3913D97-AA52-423C-9DAF-0FA803B4E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360000" flipH="1">
                <a:off x="5684436" y="4670707"/>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D5BBE04-1A5D-40EF-8CF1-8235B0E443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240000" flipH="1">
                <a:off x="5714065" y="4808049"/>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69C5861-E4E8-4C08-A584-94AA37B1F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120000" flipH="1">
                <a:off x="5748457" y="4947772"/>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92E22AE-0811-4577-AA13-B7F5636F59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940000" flipH="1">
                <a:off x="5792089" y="5076885"/>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ACB39E0-25C6-486D-85A5-FB67FA40AC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820000" flipH="1">
                <a:off x="5847437" y="5210485"/>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996AA2F-EDC0-4A25-A87C-F389979009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700000" flipH="1">
                <a:off x="5900407" y="5341724"/>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1B829D2-BB4C-400A-B4C4-1FBDB97B6E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580000" flipH="1">
                <a:off x="5955761" y="5473693"/>
                <a:ext cx="3393"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AEB1C1D6-0E65-4622-A4D5-393D73B397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1089" y="40090"/>
            <a:ext cx="1139692" cy="4028867"/>
            <a:chOff x="8591089" y="40090"/>
            <a:chExt cx="1139692" cy="4028867"/>
          </a:xfrm>
        </p:grpSpPr>
        <p:sp>
          <p:nvSpPr>
            <p:cNvPr id="175" name="Freeform 435">
              <a:extLst>
                <a:ext uri="{FF2B5EF4-FFF2-40B4-BE49-F238E27FC236}">
                  <a16:creationId xmlns:a16="http://schemas.microsoft.com/office/drawing/2014/main" id="{8F0B0269-5E47-42B2-8748-B3D08D86C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273242">
              <a:off x="8591089" y="40090"/>
              <a:ext cx="1051990" cy="4028867"/>
            </a:xfrm>
            <a:custGeom>
              <a:avLst/>
              <a:gdLst>
                <a:gd name="connsiteX0" fmla="*/ 1026114 w 1051990"/>
                <a:gd name="connsiteY0" fmla="*/ 0 h 4028867"/>
                <a:gd name="connsiteX1" fmla="*/ 1051990 w 1051990"/>
                <a:gd name="connsiteY1" fmla="*/ 10514 h 4028867"/>
                <a:gd name="connsiteX2" fmla="*/ 947223 w 1051990"/>
                <a:gd name="connsiteY2" fmla="*/ 105732 h 4028867"/>
                <a:gd name="connsiteX3" fmla="*/ 25213 w 1051990"/>
                <a:gd name="connsiteY3" fmla="*/ 2331661 h 4028867"/>
                <a:gd name="connsiteX4" fmla="*/ 480951 w 1051990"/>
                <a:gd name="connsiteY4" fmla="*/ 3963982 h 4028867"/>
                <a:gd name="connsiteX5" fmla="*/ 514062 w 1051990"/>
                <a:gd name="connsiteY5" fmla="*/ 4015630 h 4028867"/>
                <a:gd name="connsiteX6" fmla="*/ 492604 w 1051990"/>
                <a:gd name="connsiteY6" fmla="*/ 4028867 h 4028867"/>
                <a:gd name="connsiteX7" fmla="*/ 459388 w 1051990"/>
                <a:gd name="connsiteY7" fmla="*/ 3977055 h 4028867"/>
                <a:gd name="connsiteX8" fmla="*/ 0 w 1051990"/>
                <a:gd name="connsiteY8" fmla="*/ 2331661 h 4028867"/>
                <a:gd name="connsiteX9" fmla="*/ 929395 w 1051990"/>
                <a:gd name="connsiteY9" fmla="*/ 87904 h 402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990" h="4028867">
                  <a:moveTo>
                    <a:pt x="1026114" y="0"/>
                  </a:moveTo>
                  <a:lnTo>
                    <a:pt x="1051990" y="10514"/>
                  </a:lnTo>
                  <a:lnTo>
                    <a:pt x="947223" y="105732"/>
                  </a:lnTo>
                  <a:cubicBezTo>
                    <a:pt x="377558" y="675396"/>
                    <a:pt x="25213" y="1462381"/>
                    <a:pt x="25213" y="2331661"/>
                  </a:cubicBezTo>
                  <a:cubicBezTo>
                    <a:pt x="25212" y="2929290"/>
                    <a:pt x="191751" y="3488023"/>
                    <a:pt x="480951" y="3963982"/>
                  </a:cubicBezTo>
                  <a:lnTo>
                    <a:pt x="514062" y="4015630"/>
                  </a:lnTo>
                  <a:lnTo>
                    <a:pt x="492604" y="4028867"/>
                  </a:lnTo>
                  <a:lnTo>
                    <a:pt x="459388" y="3977055"/>
                  </a:lnTo>
                  <a:cubicBezTo>
                    <a:pt x="167872" y="3497285"/>
                    <a:pt x="0" y="2934077"/>
                    <a:pt x="0" y="2331661"/>
                  </a:cubicBezTo>
                  <a:cubicBezTo>
                    <a:pt x="0" y="1455419"/>
                    <a:pt x="355167" y="662131"/>
                    <a:pt x="929395" y="87904"/>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6" name="Group 175">
              <a:extLst>
                <a:ext uri="{FF2B5EF4-FFF2-40B4-BE49-F238E27FC236}">
                  <a16:creationId xmlns:a16="http://schemas.microsoft.com/office/drawing/2014/main" id="{4F8EC3A7-71C8-4492-A948-E96271A7D6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705463" y="53848"/>
              <a:ext cx="1025318" cy="3523101"/>
              <a:chOff x="8705463" y="53848"/>
              <a:chExt cx="1025318" cy="3523101"/>
            </a:xfrm>
          </p:grpSpPr>
          <p:cxnSp>
            <p:nvCxnSpPr>
              <p:cNvPr id="177" name="Straight Connector 176">
                <a:extLst>
                  <a:ext uri="{FF2B5EF4-FFF2-40B4-BE49-F238E27FC236}">
                    <a16:creationId xmlns:a16="http://schemas.microsoft.com/office/drawing/2014/main" id="{CB12C727-45C3-4899-9881-69ED4E8A2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693242" flipH="1">
                <a:off x="9082948" y="-18933"/>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C879399-9859-47DA-A906-6DBD4DEEF2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573242" flipH="1">
                <a:off x="9039111" y="83687"/>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9C9659A-1759-4860-94DC-D1CF02A7B9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393242" flipH="1">
                <a:off x="8990567" y="188040"/>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0C76547-B070-4F64-BEC8-BEFBF03D5B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273242" flipH="1">
                <a:off x="8947236" y="291311"/>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4E6801B-5BD1-449E-9134-6B687673C6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153242" flipH="1">
                <a:off x="8914176" y="404821"/>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0" name="Straight Connector 181">
                <a:extLst>
                  <a:ext uri="{FF2B5EF4-FFF2-40B4-BE49-F238E27FC236}">
                    <a16:creationId xmlns:a16="http://schemas.microsoft.com/office/drawing/2014/main" id="{A1E568C2-8448-4FA5-A216-0669A959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033242" flipH="1">
                <a:off x="8880490" y="513759"/>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1" name="Straight Connector 182">
                <a:extLst>
                  <a:ext uri="{FF2B5EF4-FFF2-40B4-BE49-F238E27FC236}">
                    <a16:creationId xmlns:a16="http://schemas.microsoft.com/office/drawing/2014/main" id="{152C1A8F-2D2F-4AF3-9399-EB3611EB2F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853242" flipH="1">
                <a:off x="8854810" y="620270"/>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B8813C4-A851-495E-B914-7DAD5286CD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733242" flipH="1">
                <a:off x="8832959" y="733704"/>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6A11785-5A81-4C38-B731-6BA65A48CF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613242" flipH="1">
                <a:off x="8811109" y="847137"/>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75197C-AF10-4DC7-87EC-D73F7F4597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493242" flipH="1">
                <a:off x="8801231" y="959255"/>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288669B-8936-411A-8417-689736FEB6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313242" flipH="1">
                <a:off x="8790092" y="1070354"/>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E18ED0B-14B5-4646-9F76-10ED1F10CD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193242" flipH="1">
                <a:off x="8778727" y="1185598"/>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CACE36E-7999-464F-AF18-499B74912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073242" flipH="1">
                <a:off x="8778244" y="1299806"/>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E32A79E-F275-494E-BF7D-366273BF3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953242" flipH="1">
                <a:off x="8780794" y="1415298"/>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FB82425-6AF7-4F51-B9ED-616D0731D5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773242" flipH="1">
                <a:off x="8795106" y="1525750"/>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B108817-61D4-4148-BDA6-7B8815C1D9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653242" flipH="1">
                <a:off x="8808355" y="1638717"/>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9197DE7-0A55-4F23-8E08-B1B007F097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533242" flipH="1">
                <a:off x="8823190" y="1752483"/>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C06078C-0E6D-40BB-A616-693FE32E4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413242" flipH="1">
                <a:off x="8839215" y="1865530"/>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AB7721E-7A3E-414E-9092-EB20271BE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233242" flipH="1">
                <a:off x="8865450" y="1976338"/>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5C7249C-C793-4CD9-9DDE-5DE9B2A771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113242" flipH="1">
                <a:off x="8894820" y="2087286"/>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8DF4730-402B-40B0-ACE5-AE777CEDFC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993242" flipH="1">
                <a:off x="8929116" y="2193455"/>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C6829AC-DF8A-4623-8C08-AB4DBB8D0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873242" flipH="1">
                <a:off x="8969097" y="2302864"/>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0BCB273-B75E-4FBD-965C-54E2DFEC91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693242" flipH="1">
                <a:off x="9009856" y="2409163"/>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695DA63-646F-4E57-82F4-F1B35C2FE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573242" flipH="1">
                <a:off x="9050614" y="2515462"/>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D9609E0-655F-44B2-9A7E-40EBC5E63E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53242" flipH="1">
                <a:off x="9106635" y="2613624"/>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F5A12B1-A906-47E4-B512-426D9B36B5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333242" flipH="1">
                <a:off x="9162656" y="2711786"/>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DFAC3CF-9627-471E-BFE7-DD2DCC39F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153242" flipH="1">
                <a:off x="9215782" y="2816277"/>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FAEBB74-1690-46D8-88A9-6E32CB2924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033242" flipH="1">
                <a:off x="9279250" y="2908648"/>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4FB41D8-7DEE-46B5-9264-9C243AD49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913242" flipH="1">
                <a:off x="9343444" y="3002809"/>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92B03A7-9340-4043-81A9-684988F367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793242" flipH="1">
                <a:off x="9411943" y="3097305"/>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4B1507A-A11D-4A38-8163-0C859507B2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613242" flipH="1">
                <a:off x="9484143" y="3181008"/>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5293184-4AF0-4088-816E-185F172A54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493242" flipH="1">
                <a:off x="9566519" y="3264501"/>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2675846-D213-41A4-846D-230E9A4199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373242" flipH="1">
                <a:off x="9646380" y="3346932"/>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14682B6-77B2-4A3A-984F-A463269FC8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53242" flipH="1">
                <a:off x="9728029" y="3428636"/>
                <a:ext cx="2752" cy="148313"/>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12" name="Group 211">
            <a:extLst>
              <a:ext uri="{FF2B5EF4-FFF2-40B4-BE49-F238E27FC236}">
                <a16:creationId xmlns:a16="http://schemas.microsoft.com/office/drawing/2014/main" id="{D4DB6086-E2C5-44C8-997F-B4DF964F9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632934">
            <a:off x="4374451" y="372150"/>
            <a:ext cx="3775939" cy="3281485"/>
            <a:chOff x="5281603" y="104899"/>
            <a:chExt cx="6910397" cy="6005491"/>
          </a:xfrm>
        </p:grpSpPr>
        <p:sp>
          <p:nvSpPr>
            <p:cNvPr id="213" name="Freeform 472">
              <a:extLst>
                <a:ext uri="{FF2B5EF4-FFF2-40B4-BE49-F238E27FC236}">
                  <a16:creationId xmlns:a16="http://schemas.microsoft.com/office/drawing/2014/main" id="{52D6084D-B8D2-4126-8105-3278854A2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4" name="Group 213">
              <a:extLst>
                <a:ext uri="{FF2B5EF4-FFF2-40B4-BE49-F238E27FC236}">
                  <a16:creationId xmlns:a16="http://schemas.microsoft.com/office/drawing/2014/main" id="{370C8A93-37F7-4F97-8135-15D73B2857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5" name="Straight Connector 214">
                <a:extLst>
                  <a:ext uri="{FF2B5EF4-FFF2-40B4-BE49-F238E27FC236}">
                    <a16:creationId xmlns:a16="http://schemas.microsoft.com/office/drawing/2014/main" id="{43C984B3-233F-478C-B4D6-816E60A848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C7CA10A-A373-485C-8C08-FED590CD7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176DC65-ED65-4CC1-9385-67A510A49A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6112CC-CEB2-4690-B3C6-B887D9DB20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486CF3F-6C58-4E66-AABD-FCE5FDBEE1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EE6C3E4-ABF3-48E7-9BEF-6B9F24B863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362DF61-1523-4B9F-B799-9ECB08143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4A9795A-2957-40C8-9B48-F4DAB77BB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EFC4F03-B3A6-4934-8A5D-7846122481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4515F2B-6262-4D33-9347-975B490BA4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92DCE23-26DF-4970-9AA6-6D5C8D4389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5FA3181-C98C-465B-84D6-E28910005A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817CAA4-C432-4775-A103-2DDE6F9AD7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C4FDC1D-2EB8-4CFE-87BA-6246977A6A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73D770C-217A-4C82-861B-01F7D66F0A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16E80CA-8D69-4A05-8FE3-978694EF91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0D1A02D-8D59-4614-BE57-2ADD4716A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8FF5ED-CE29-4136-B97A-A24B0F05F5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58F14B1-7D3B-4553-AB98-AF6257B46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6F48D93-1218-40F5-8096-56E5BF479B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9B07C3D-837B-42ED-9068-82EB62D8D2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3FC55E1-6658-472B-9FFD-AFA0FB8ED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FB9AF5AC-26FD-4F36-9AB9-5F5DC3401A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CBA105D-4C27-4DD1-82B6-24B9C98DD2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3584084-293B-42F6-A13F-B1BFF4BDDB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7F01F2D-75C1-49F5-B9DB-8F339EAF00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2EF05FF-9695-4224-A3B6-7DFDA2EEC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EAAAF3E-BB77-468E-B991-93B7B7FE66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4680EBC-58BC-41D1-B7AD-3728DDBD60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B87FAFB-7FFB-4D00-918E-CE3C5FCB36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DD0C5D-AD75-49D2-A14C-EA3AE7915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C75CB66-59D6-4695-8E12-37673384A2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34E503C-31A5-4B57-A4AD-BCF66D3FF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C56BEA3-10A1-4F5E-BD6C-FECA05A7D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3B5ECE6-43C8-406D-B7CB-0A883C53FC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B842887-DBFC-4DB8-BE48-CE5676A56F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761AA208-F378-4E15-85AD-E5DA36CC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7C1D268-F6FF-48B2-BE03-9E89956600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C3D4BFE-A81E-42F2-AD8F-D4422C1C50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5BBA168-76FC-4A64-9175-76E63DE814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7AAFE27-E046-45CD-AC49-76643DC050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0978F47-E61B-4DF7-8D83-97C17667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C63C87A-C883-4AEF-89DB-BC6425308A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9DC31C0-D014-43BC-ABBD-8A12C864DC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4445671-2B75-4DC1-B4D3-EFB3494733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0F2BB3-5EC9-48FF-B543-FF4A7F60C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0ED6236-7FC1-461D-B5C6-07524882E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67F09C31-58A6-48A3-9A7F-C191BECAD0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1B27542-B963-4676-BEC8-19D0205E90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DA8660C-6FB1-4EB5-9FE3-980C7BCFBD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B548321-7A54-4330-B558-B36E334246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B09DEEB-B8B6-4090-8F20-27D0A0243F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2A7F140-A45A-4E52-97BB-6A5F00281C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11ADE4F-E157-41F5-AC0E-48DDFADCD4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2" name="Straight Connector 268">
                <a:extLst>
                  <a:ext uri="{FF2B5EF4-FFF2-40B4-BE49-F238E27FC236}">
                    <a16:creationId xmlns:a16="http://schemas.microsoft.com/office/drawing/2014/main" id="{ADEEA2AC-D4DF-4A19-9CBA-83D93AFD1F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3" name="Straight Connector 269">
                <a:extLst>
                  <a:ext uri="{FF2B5EF4-FFF2-40B4-BE49-F238E27FC236}">
                    <a16:creationId xmlns:a16="http://schemas.microsoft.com/office/drawing/2014/main" id="{88BBFA55-0D07-4946-97C5-DB93A684CF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6F66E5F-5541-4C49-A417-E17453508B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C5CF534-8173-4F73-9FBD-3EE5D31A5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C007B8E-4AD9-405A-AAD7-E25D609648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0A106E7-4842-411B-BA2D-BFA71348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F0AF7C7-BDF9-413B-AD79-D11D0C3FBB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1E3F3D4-DBC3-4F66-A81C-689EB1E1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A85ABBD-8955-4383-B272-802941457E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10354136-E28B-4627-A758-608A27196F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9234F5A-C499-4A94-93C6-DAC8C65ABF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351F694-067B-4739-B2EF-5033846B8C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462F2D2-EE8B-4BBE-B242-7C4167E8BA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E6E6C4D0-0340-404C-972C-A46207B984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E338321-4BC9-4902-BE62-2D649695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0523178-6303-47A7-8504-B447F781A4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DFFEDD8-B34A-4E01-8B4A-9C1DDD5D7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32F03313-3378-4737-9FFA-54989FDDC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14535F6-5BA6-42A3-83F1-2489A583EA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CCBD965-0A72-4597-8960-104E0B4B8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8CD687B-30DC-4561-9CF5-6A260BDC2C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3E690B1-82CC-44B1-B715-DC0B5CB3E6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7A1267B-4A65-4786-9F5E-821D82754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244EF3A-1B4A-461D-92EA-40CCAF40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16" name="Picture 15" descr="Graphical user interface, text, application&#10;&#10;Description automatically generated">
            <a:extLst>
              <a:ext uri="{FF2B5EF4-FFF2-40B4-BE49-F238E27FC236}">
                <a16:creationId xmlns:a16="http://schemas.microsoft.com/office/drawing/2014/main" id="{5AC1788A-38EA-08E6-3F33-B62EB475DB41}"/>
              </a:ext>
            </a:extLst>
          </p:cNvPr>
          <p:cNvPicPr>
            <a:picLocks noChangeAspect="1"/>
          </p:cNvPicPr>
          <p:nvPr/>
        </p:nvPicPr>
        <p:blipFill rotWithShape="1">
          <a:blip r:embed="rId5"/>
          <a:srcRect l="4093" r="59893" b="1"/>
          <a:stretch/>
        </p:blipFill>
        <p:spPr>
          <a:xfrm>
            <a:off x="-219" y="293834"/>
            <a:ext cx="4091483" cy="5992766"/>
          </a:xfrm>
          <a:custGeom>
            <a:avLst/>
            <a:gdLst/>
            <a:ahLst/>
            <a:cxnLst/>
            <a:rect l="l" t="t" r="r" b="b"/>
            <a:pathLst>
              <a:path w="4091483" h="5992766">
                <a:moveTo>
                  <a:pt x="1162381" y="781"/>
                </a:moveTo>
                <a:cubicBezTo>
                  <a:pt x="2329452" y="27509"/>
                  <a:pt x="3422973" y="739362"/>
                  <a:pt x="3880041" y="1892923"/>
                </a:cubicBezTo>
                <a:cubicBezTo>
                  <a:pt x="4489466" y="3431003"/>
                  <a:pt x="3736642" y="5171899"/>
                  <a:pt x="2198562" y="5781324"/>
                </a:cubicBezTo>
                <a:cubicBezTo>
                  <a:pt x="1525652" y="6047947"/>
                  <a:pt x="813921" y="6053827"/>
                  <a:pt x="175104" y="5847282"/>
                </a:cubicBezTo>
                <a:lnTo>
                  <a:pt x="0" y="5781284"/>
                </a:lnTo>
                <a:lnTo>
                  <a:pt x="0" y="208610"/>
                </a:lnTo>
                <a:lnTo>
                  <a:pt x="282082" y="112999"/>
                </a:lnTo>
                <a:cubicBezTo>
                  <a:pt x="574248" y="30237"/>
                  <a:pt x="870613" y="-5902"/>
                  <a:pt x="1162381" y="781"/>
                </a:cubicBezTo>
                <a:close/>
              </a:path>
            </a:pathLst>
          </a:custGeom>
        </p:spPr>
      </p:pic>
      <p:pic>
        <p:nvPicPr>
          <p:cNvPr id="9" name="Picture 8" descr="Table&#10;&#10;Description automatically generated">
            <a:extLst>
              <a:ext uri="{FF2B5EF4-FFF2-40B4-BE49-F238E27FC236}">
                <a16:creationId xmlns:a16="http://schemas.microsoft.com/office/drawing/2014/main" id="{37047052-4CD3-6B80-C0D6-1A63B4F23C69}"/>
              </a:ext>
            </a:extLst>
          </p:cNvPr>
          <p:cNvPicPr>
            <a:picLocks noChangeAspect="1"/>
          </p:cNvPicPr>
          <p:nvPr/>
        </p:nvPicPr>
        <p:blipFill rotWithShape="1">
          <a:blip r:embed="rId6"/>
          <a:srcRect l="11149" r="37636" b="-1"/>
          <a:stretch/>
        </p:blipFill>
        <p:spPr>
          <a:xfrm>
            <a:off x="4591378" y="1"/>
            <a:ext cx="3743179" cy="3343808"/>
          </a:xfrm>
          <a:custGeom>
            <a:avLst/>
            <a:gdLst/>
            <a:ahLst/>
            <a:cxnLst/>
            <a:rect l="l" t="t" r="r" b="b"/>
            <a:pathLst>
              <a:path w="3743179" h="3343808">
                <a:moveTo>
                  <a:pt x="717059" y="0"/>
                </a:moveTo>
                <a:lnTo>
                  <a:pt x="3026814" y="0"/>
                </a:lnTo>
                <a:lnTo>
                  <a:pt x="3029747" y="2108"/>
                </a:lnTo>
                <a:cubicBezTo>
                  <a:pt x="3841667" y="641741"/>
                  <a:pt x="3981333" y="1818456"/>
                  <a:pt x="3341701" y="2630376"/>
                </a:cubicBezTo>
                <a:cubicBezTo>
                  <a:pt x="2702068" y="3442296"/>
                  <a:pt x="1525353" y="3581962"/>
                  <a:pt x="713433" y="2942330"/>
                </a:cubicBezTo>
                <a:cubicBezTo>
                  <a:pt x="-98487" y="2302697"/>
                  <a:pt x="-238153" y="1125982"/>
                  <a:pt x="401479" y="314062"/>
                </a:cubicBezTo>
                <a:cubicBezTo>
                  <a:pt x="491428" y="199886"/>
                  <a:pt x="591997" y="99004"/>
                  <a:pt x="700680" y="11713"/>
                </a:cubicBezTo>
                <a:close/>
              </a:path>
            </a:pathLst>
          </a:custGeom>
        </p:spPr>
      </p:pic>
      <p:pic>
        <p:nvPicPr>
          <p:cNvPr id="7" name="Content Placeholder 6" descr="Graphical user interface, text, application&#10;&#10;Description automatically generated">
            <a:extLst>
              <a:ext uri="{FF2B5EF4-FFF2-40B4-BE49-F238E27FC236}">
                <a16:creationId xmlns:a16="http://schemas.microsoft.com/office/drawing/2014/main" id="{F1681DCB-3564-AC14-75A3-9847764EF12A}"/>
              </a:ext>
            </a:extLst>
          </p:cNvPr>
          <p:cNvPicPr>
            <a:picLocks noChangeAspect="1"/>
          </p:cNvPicPr>
          <p:nvPr/>
        </p:nvPicPr>
        <p:blipFill rotWithShape="1">
          <a:blip r:embed="rId7"/>
          <a:srcRect r="63684" b="2"/>
          <a:stretch/>
        </p:blipFill>
        <p:spPr>
          <a:xfrm>
            <a:off x="8935026" y="-1"/>
            <a:ext cx="3256974" cy="4147796"/>
          </a:xfrm>
          <a:custGeom>
            <a:avLst/>
            <a:gdLst/>
            <a:ahLst/>
            <a:cxnLst/>
            <a:rect l="l" t="t" r="r" b="b"/>
            <a:pathLst>
              <a:path w="3256974" h="4147796">
                <a:moveTo>
                  <a:pt x="363121" y="0"/>
                </a:moveTo>
                <a:lnTo>
                  <a:pt x="3256974" y="0"/>
                </a:lnTo>
                <a:lnTo>
                  <a:pt x="3256974" y="4105401"/>
                </a:lnTo>
                <a:lnTo>
                  <a:pt x="3224373" y="4112046"/>
                </a:lnTo>
                <a:cubicBezTo>
                  <a:pt x="2137480" y="4288566"/>
                  <a:pt x="1003120" y="3804950"/>
                  <a:pt x="399585" y="2804344"/>
                </a:cubicBezTo>
                <a:cubicBezTo>
                  <a:pt x="-120383" y="1942283"/>
                  <a:pt x="-117130" y="910716"/>
                  <a:pt x="317807" y="79446"/>
                </a:cubicBezTo>
                <a:close/>
              </a:path>
            </a:pathLst>
          </a:custGeom>
        </p:spPr>
      </p:pic>
      <p:sp>
        <p:nvSpPr>
          <p:cNvPr id="2" name="Title 1">
            <a:extLst>
              <a:ext uri="{FF2B5EF4-FFF2-40B4-BE49-F238E27FC236}">
                <a16:creationId xmlns:a16="http://schemas.microsoft.com/office/drawing/2014/main" id="{C5D6D0DD-B443-46A0-85F1-FDE6466A5DCC}"/>
              </a:ext>
            </a:extLst>
          </p:cNvPr>
          <p:cNvSpPr>
            <a:spLocks noGrp="1"/>
          </p:cNvSpPr>
          <p:nvPr>
            <p:ph type="title"/>
          </p:nvPr>
        </p:nvSpPr>
        <p:spPr>
          <a:xfrm>
            <a:off x="5459709" y="4050264"/>
            <a:ext cx="5700416" cy="1412858"/>
          </a:xfrm>
        </p:spPr>
        <p:txBody>
          <a:bodyPr vert="horz" lIns="91440" tIns="45720" rIns="91440" bIns="45720" rtlCol="0" anchor="b">
            <a:normAutofit/>
          </a:bodyPr>
          <a:lstStyle/>
          <a:p>
            <a:pPr algn="r"/>
            <a:r>
              <a:rPr lang="en-US" sz="4000"/>
              <a:t>Sampling process &amp; results - data</a:t>
            </a:r>
          </a:p>
        </p:txBody>
      </p:sp>
    </p:spTree>
    <p:extLst>
      <p:ext uri="{BB962C8B-B14F-4D97-AF65-F5344CB8AC3E}">
        <p14:creationId xmlns:p14="http://schemas.microsoft.com/office/powerpoint/2010/main" val="185370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6901</TotalTime>
  <Words>2887</Words>
  <Application>Microsoft Office PowerPoint</Application>
  <PresentationFormat>Widescreen</PresentationFormat>
  <Paragraphs>131</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Symbol</vt:lpstr>
      <vt:lpstr>Times New Roman</vt:lpstr>
      <vt:lpstr>Celestial</vt:lpstr>
      <vt:lpstr>Drexel University Vulnerability Scan</vt:lpstr>
      <vt:lpstr>Overview </vt:lpstr>
      <vt:lpstr>Introduction</vt:lpstr>
      <vt:lpstr>Preliminary Tasks – Network Scan </vt:lpstr>
      <vt:lpstr>Landing on OpenVAS - Network</vt:lpstr>
      <vt:lpstr>Preliminary tasks – data Scan</vt:lpstr>
      <vt:lpstr>Tools used for data scan</vt:lpstr>
      <vt:lpstr>Sampling process &amp; results - network</vt:lpstr>
      <vt:lpstr>Sampling process &amp; results - data</vt:lpstr>
      <vt:lpstr>Sampling process &amp; results – data High Risk</vt:lpstr>
      <vt:lpstr>Sampling process &amp; results – data Medium Risk</vt:lpstr>
      <vt:lpstr>Sampling process &amp; results – data Low Risk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Drexel University Vulnerability Scan</dc:title>
  <dc:creator>Ghaffar,Salwa</dc:creator>
  <cp:lastModifiedBy>Ghaffar,Salwa</cp:lastModifiedBy>
  <cp:revision>20</cp:revision>
  <dcterms:created xsi:type="dcterms:W3CDTF">2022-04-28T03:56:57Z</dcterms:created>
  <dcterms:modified xsi:type="dcterms:W3CDTF">2022-05-05T20:56:44Z</dcterms:modified>
</cp:coreProperties>
</file>